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58400" cy="7772400"/>
  <p:notesSz cx="10058400" cy="7772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9D1659A-2EFA-4DBD-AE11-340EE319D274}">
  <a:tblStyle styleId="{79D1659A-2EFA-4DBD-AE11-340EE319D2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39AD9610-568E-40B2-9BDE-7578F05AC89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42" y="-11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467104" y="1488138"/>
            <a:ext cx="7124191" cy="3656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754379" y="2409443"/>
            <a:ext cx="8549639" cy="1632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508759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02920" y="1787651"/>
            <a:ext cx="4375403" cy="512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180076" y="1787651"/>
            <a:ext cx="4375403" cy="512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10058399" cy="7772399"/>
          </a:xfrm>
          <a:custGeom>
            <a:avLst/>
            <a:gdLst/>
            <a:ahLst/>
            <a:cxnLst/>
            <a:rect l="0" t="0" r="0" b="0"/>
            <a:pathLst>
              <a:path w="10058400" h="7772400" extrusionOk="0">
                <a:moveTo>
                  <a:pt x="0" y="0"/>
                </a:moveTo>
                <a:lnTo>
                  <a:pt x="10058400" y="0"/>
                </a:lnTo>
                <a:lnTo>
                  <a:pt x="10058400" y="7772400"/>
                </a:ln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67104" y="1488138"/>
            <a:ext cx="7124191" cy="3656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419855" y="7228332"/>
            <a:ext cx="3218688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42047" y="7228332"/>
            <a:ext cx="2313431" cy="388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ctivemanifesto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94auY9" TargetMode="External"/><Relationship Id="rId7" Type="http://schemas.openxmlformats.org/officeDocument/2006/relationships/hyperlink" Target="http://www.reactivemanifesto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ridgain.com/" TargetMode="External"/><Relationship Id="rId5" Type="http://schemas.openxmlformats.org/officeDocument/2006/relationships/hyperlink" Target="http://en.wikipedia.org/wiki/CAP_theorem" TargetMode="External"/><Relationship Id="rId4" Type="http://schemas.openxmlformats.org/officeDocument/2006/relationships/hyperlink" Target="http://www.restapitutorial.com/resourc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pany.com/data/database/table/id?que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652225" rIns="0" bIns="0" anchor="t" anchorCtr="0">
            <a:noAutofit/>
          </a:bodyPr>
          <a:lstStyle/>
          <a:p>
            <a:pPr marL="900430" marR="0" lvl="0" indent="-1143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500" b="1" i="0" u="none" strike="noStrike" cap="none" baseline="0" dirty="0">
                <a:solidFill>
                  <a:srgbClr val="D2B48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Reactive Principles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67104" y="1488138"/>
            <a:ext cx="7124191" cy="3656329"/>
          </a:xfrm>
          <a:prstGeom prst="rect">
            <a:avLst/>
          </a:prstGeom>
          <a:noFill/>
          <a:ln>
            <a:noFill/>
          </a:ln>
        </p:spPr>
        <p:txBody>
          <a:bodyPr lIns="0" tIns="878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500" b="1" i="0" u="none" strike="noStrike" cap="none" baseline="0" dirty="0" smtClean="0">
                <a:solidFill>
                  <a:srgbClr val="D2B48C"/>
                </a:solidFill>
              </a:rPr>
              <a:t>In</a:t>
            </a:r>
            <a:r>
              <a:rPr lang="en-US" sz="4500" b="1" dirty="0" smtClean="0">
                <a:solidFill>
                  <a:srgbClr val="D2B48C"/>
                </a:solidFill>
              </a:rPr>
              <a:t> </a:t>
            </a:r>
            <a:r>
              <a:rPr lang="en-US" sz="4500" b="1" i="0" u="none" strike="noStrike" cap="none" baseline="0" dirty="0" smtClean="0">
                <a:solidFill>
                  <a:srgbClr val="D2B48C"/>
                </a:solidFill>
              </a:rPr>
              <a:t>Data </a:t>
            </a:r>
            <a:r>
              <a:rPr lang="en-US" sz="4500" b="1" i="0" u="none" strike="noStrike" cap="none" baseline="0" dirty="0">
                <a:solidFill>
                  <a:srgbClr val="D2B48C"/>
                </a:solidFill>
              </a:rPr>
              <a:t>Science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4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D2B48C"/>
                </a:solidFill>
              </a:rPr>
              <a:t>A Whirlwind Tour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rgbClr val="E7AD52"/>
                </a:solidFill>
              </a:rPr>
              <a:t>@</a:t>
            </a:r>
            <a:r>
              <a:rPr lang="en-US" sz="3600" b="0" i="0" u="none" strike="noStrike" cap="none" baseline="0" dirty="0" err="1">
                <a:solidFill>
                  <a:srgbClr val="E7AD52"/>
                </a:solidFill>
              </a:rPr>
              <a:t>TheTomFlaherty</a:t>
            </a:r>
            <a:endParaRPr lang="en-US" sz="3600" b="0" i="0" u="none" strike="noStrike" cap="none" baseline="0" dirty="0">
              <a:solidFill>
                <a:srgbClr val="E7AD5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879008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79914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743200" y="533400"/>
            <a:ext cx="5881369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Grid Gain / Apache Ignite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431925" y="1265741"/>
            <a:ext cx="7196454" cy="3543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A Telepathic In Memory Computing Fabric</a:t>
            </a:r>
          </a:p>
        </p:txBody>
      </p:sp>
      <p:sp>
        <p:nvSpPr>
          <p:cNvPr id="145" name="Shape 145"/>
          <p:cNvSpPr/>
          <p:nvPr/>
        </p:nvSpPr>
        <p:spPr>
          <a:xfrm>
            <a:off x="2057400" y="2514600"/>
            <a:ext cx="5902959" cy="3291839"/>
          </a:xfrm>
          <a:custGeom>
            <a:avLst/>
            <a:gdLst/>
            <a:ahLst/>
            <a:cxnLst/>
            <a:rect l="0" t="0" r="0" b="0"/>
            <a:pathLst>
              <a:path w="5902959" h="3291840" extrusionOk="0">
                <a:moveTo>
                  <a:pt x="0" y="0"/>
                </a:moveTo>
                <a:lnTo>
                  <a:pt x="5902960" y="0"/>
                </a:lnTo>
                <a:lnTo>
                  <a:pt x="5902960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noFill/>
          <a:ln w="30475" cap="flat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095500" y="2682249"/>
            <a:ext cx="5867400" cy="32613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905000" y="1447800"/>
            <a:ext cx="6111875" cy="3543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Grid Gain / Apache Ignite and Spark</a:t>
            </a:r>
          </a:p>
        </p:txBody>
      </p:sp>
      <p:sp>
        <p:nvSpPr>
          <p:cNvPr id="152" name="Shape 152"/>
          <p:cNvSpPr/>
          <p:nvPr/>
        </p:nvSpPr>
        <p:spPr>
          <a:xfrm>
            <a:off x="1823865" y="243689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4" y="18547"/>
                </a:lnTo>
                <a:lnTo>
                  <a:pt x="0" y="62695"/>
                </a:lnTo>
                <a:lnTo>
                  <a:pt x="4998" y="75300"/>
                </a:lnTo>
                <a:lnTo>
                  <a:pt x="13200" y="86009"/>
                </a:lnTo>
                <a:lnTo>
                  <a:pt x="24181" y="94294"/>
                </a:lnTo>
                <a:lnTo>
                  <a:pt x="37520" y="99629"/>
                </a:lnTo>
                <a:lnTo>
                  <a:pt x="52794" y="101486"/>
                </a:lnTo>
                <a:lnTo>
                  <a:pt x="65476" y="98910"/>
                </a:lnTo>
                <a:lnTo>
                  <a:pt x="93490" y="72493"/>
                </a:lnTo>
                <a:lnTo>
                  <a:pt x="99290" y="41268"/>
                </a:lnTo>
                <a:lnTo>
                  <a:pt x="94762" y="27951"/>
                </a:lnTo>
                <a:lnTo>
                  <a:pt x="86926" y="16589"/>
                </a:lnTo>
                <a:lnTo>
                  <a:pt x="76363" y="7758"/>
                </a:lnTo>
                <a:lnTo>
                  <a:pt x="63655" y="2035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823865" y="273407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4" y="18547"/>
                </a:lnTo>
                <a:lnTo>
                  <a:pt x="0" y="62695"/>
                </a:lnTo>
                <a:lnTo>
                  <a:pt x="4998" y="75300"/>
                </a:lnTo>
                <a:lnTo>
                  <a:pt x="13200" y="86009"/>
                </a:lnTo>
                <a:lnTo>
                  <a:pt x="24181" y="94294"/>
                </a:lnTo>
                <a:lnTo>
                  <a:pt x="37520" y="99629"/>
                </a:lnTo>
                <a:lnTo>
                  <a:pt x="52794" y="101486"/>
                </a:lnTo>
                <a:lnTo>
                  <a:pt x="65476" y="98910"/>
                </a:lnTo>
                <a:lnTo>
                  <a:pt x="93490" y="72493"/>
                </a:lnTo>
                <a:lnTo>
                  <a:pt x="99290" y="41268"/>
                </a:lnTo>
                <a:lnTo>
                  <a:pt x="94762" y="27951"/>
                </a:lnTo>
                <a:lnTo>
                  <a:pt x="86926" y="16589"/>
                </a:lnTo>
                <a:lnTo>
                  <a:pt x="76363" y="7758"/>
                </a:lnTo>
                <a:lnTo>
                  <a:pt x="63655" y="2035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823865" y="303125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4" y="18547"/>
                </a:lnTo>
                <a:lnTo>
                  <a:pt x="0" y="62695"/>
                </a:lnTo>
                <a:lnTo>
                  <a:pt x="4998" y="75300"/>
                </a:lnTo>
                <a:lnTo>
                  <a:pt x="13200" y="86009"/>
                </a:lnTo>
                <a:lnTo>
                  <a:pt x="24181" y="94294"/>
                </a:lnTo>
                <a:lnTo>
                  <a:pt x="37520" y="99629"/>
                </a:lnTo>
                <a:lnTo>
                  <a:pt x="52794" y="101486"/>
                </a:lnTo>
                <a:lnTo>
                  <a:pt x="65476" y="98910"/>
                </a:lnTo>
                <a:lnTo>
                  <a:pt x="93490" y="72493"/>
                </a:lnTo>
                <a:lnTo>
                  <a:pt x="99290" y="41268"/>
                </a:lnTo>
                <a:lnTo>
                  <a:pt x="94762" y="27951"/>
                </a:lnTo>
                <a:lnTo>
                  <a:pt x="86926" y="16589"/>
                </a:lnTo>
                <a:lnTo>
                  <a:pt x="76363" y="7758"/>
                </a:lnTo>
                <a:lnTo>
                  <a:pt x="63655" y="2035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823865" y="362561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4" y="18547"/>
                </a:lnTo>
                <a:lnTo>
                  <a:pt x="0" y="62695"/>
                </a:lnTo>
                <a:lnTo>
                  <a:pt x="4998" y="75300"/>
                </a:lnTo>
                <a:lnTo>
                  <a:pt x="13200" y="86009"/>
                </a:lnTo>
                <a:lnTo>
                  <a:pt x="24181" y="94294"/>
                </a:lnTo>
                <a:lnTo>
                  <a:pt x="37520" y="99629"/>
                </a:lnTo>
                <a:lnTo>
                  <a:pt x="52794" y="101486"/>
                </a:lnTo>
                <a:lnTo>
                  <a:pt x="65476" y="98910"/>
                </a:lnTo>
                <a:lnTo>
                  <a:pt x="93490" y="72493"/>
                </a:lnTo>
                <a:lnTo>
                  <a:pt x="99290" y="41268"/>
                </a:lnTo>
                <a:lnTo>
                  <a:pt x="94762" y="27951"/>
                </a:lnTo>
                <a:lnTo>
                  <a:pt x="86926" y="16589"/>
                </a:lnTo>
                <a:lnTo>
                  <a:pt x="76363" y="7758"/>
                </a:lnTo>
                <a:lnTo>
                  <a:pt x="63655" y="2035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2025650" y="2390803"/>
            <a:ext cx="6236334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251459" lvl="0" indent="0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Both share similar goals but "technologies are </a:t>
            </a:r>
            <a:r>
              <a:rPr lang="en-US" sz="1800" b="0" i="0" u="none" strike="noStrike" cap="none" baseline="0" dirty="0" err="1">
                <a:solidFill>
                  <a:srgbClr val="F5DEB3"/>
                </a:solidFill>
              </a:rPr>
              <a:t>diﬀerent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" Spark was specially designed for data processing</a:t>
            </a:r>
          </a:p>
          <a:p>
            <a:pPr marL="69850" marR="5080" lvl="0" indent="-57150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Grid Gain is a more generic distributed computation fabric that lets you easily farm out arbitrary tasks to nodes</a:t>
            </a:r>
          </a:p>
          <a:p>
            <a:pPr marL="12700" marR="483234" lvl="0" indent="0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Grid Gain works on Android since it has a JVM "</a:t>
            </a:r>
            <a:r>
              <a:rPr lang="en-US" sz="1800" b="0" i="0" u="none" strike="noStrike" cap="none" baseline="0" dirty="0" err="1">
                <a:solidFill>
                  <a:srgbClr val="F5DEB3"/>
                </a:solidFill>
              </a:rPr>
              <a:t>Dalvik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" A Grid Gain sensor array has untapped potential</a:t>
            </a:r>
          </a:p>
        </p:txBody>
      </p:sp>
      <p:sp>
        <p:nvSpPr>
          <p:cNvPr id="157" name="Shape 157"/>
          <p:cNvSpPr/>
          <p:nvPr/>
        </p:nvSpPr>
        <p:spPr>
          <a:xfrm>
            <a:off x="1823865" y="392279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4" y="18547"/>
                </a:lnTo>
                <a:lnTo>
                  <a:pt x="0" y="62695"/>
                </a:lnTo>
                <a:lnTo>
                  <a:pt x="4998" y="75300"/>
                </a:lnTo>
                <a:lnTo>
                  <a:pt x="13200" y="86009"/>
                </a:lnTo>
                <a:lnTo>
                  <a:pt x="24181" y="94294"/>
                </a:lnTo>
                <a:lnTo>
                  <a:pt x="37520" y="99629"/>
                </a:lnTo>
                <a:lnTo>
                  <a:pt x="52794" y="101486"/>
                </a:lnTo>
                <a:lnTo>
                  <a:pt x="65476" y="98910"/>
                </a:lnTo>
                <a:lnTo>
                  <a:pt x="93490" y="72493"/>
                </a:lnTo>
                <a:lnTo>
                  <a:pt x="99290" y="41268"/>
                </a:lnTo>
                <a:lnTo>
                  <a:pt x="94762" y="27951"/>
                </a:lnTo>
                <a:lnTo>
                  <a:pt x="86926" y="16589"/>
                </a:lnTo>
                <a:lnTo>
                  <a:pt x="76363" y="7758"/>
                </a:lnTo>
                <a:lnTo>
                  <a:pt x="63655" y="2035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429000" y="838200"/>
            <a:ext cx="4346699" cy="482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Apache Spark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810000" y="1600200"/>
            <a:ext cx="1804035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rgbClr val="D2B48C"/>
                </a:solidFill>
              </a:rPr>
              <a:t>Traditional View</a:t>
            </a:r>
          </a:p>
        </p:txBody>
      </p:sp>
      <p:sp>
        <p:nvSpPr>
          <p:cNvPr id="165" name="Shape 165"/>
          <p:cNvSpPr/>
          <p:nvPr/>
        </p:nvSpPr>
        <p:spPr>
          <a:xfrm>
            <a:off x="2505709" y="2112545"/>
            <a:ext cx="115569" cy="2275839"/>
          </a:xfrm>
          <a:custGeom>
            <a:avLst/>
            <a:gdLst/>
            <a:ahLst/>
            <a:cxnLst/>
            <a:rect l="0" t="0" r="0" b="0"/>
            <a:pathLst>
              <a:path w="115569" h="2275840" extrusionOk="0">
                <a:moveTo>
                  <a:pt x="0" y="2275840"/>
                </a:moveTo>
                <a:lnTo>
                  <a:pt x="115569" y="2275840"/>
                </a:lnTo>
                <a:lnTo>
                  <a:pt x="115569" y="0"/>
                </a:lnTo>
                <a:lnTo>
                  <a:pt x="0" y="0"/>
                </a:lnTo>
                <a:lnTo>
                  <a:pt x="0" y="22758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2286000" y="2117386"/>
            <a:ext cx="4823459" cy="22707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1586483" y="5088636"/>
            <a:ext cx="713740" cy="6838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114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rgbClr val="F5DEB3"/>
                </a:solidFill>
              </a:rPr>
              <a:t>Core: GraphX: SQL: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653283" y="5029200"/>
            <a:ext cx="4738117" cy="26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rgbClr val="F5DEB3"/>
                </a:solidFill>
              </a:rPr>
              <a:t>Distributed task dispatching, scheduling, and basic I/O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653283" y="5326381"/>
            <a:ext cx="6001384" cy="9220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85090" lvl="0" indent="0" algn="l" rtl="0">
              <a:lnSpc>
                <a:spcPct val="1114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A distributed graph topology for RDDs based on </a:t>
            </a:r>
            <a:r>
              <a:rPr lang="en-US" sz="1400" b="0" i="0" u="none" strike="noStrike" cap="none" baseline="0" dirty="0" err="1">
                <a:solidFill>
                  <a:srgbClr val="F5DEB3"/>
                </a:solidFill>
              </a:rPr>
              <a:t>Pregel</a:t>
            </a: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 for Page Rank </a:t>
            </a:r>
            <a:r>
              <a:rPr lang="en-US" sz="1400" b="0" i="0" u="none" strike="noStrike" cap="none" baseline="0" dirty="0" err="1">
                <a:solidFill>
                  <a:srgbClr val="F5DEB3"/>
                </a:solidFill>
              </a:rPr>
              <a:t>SchemaRDD</a:t>
            </a: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 a DSL feeding semi? structured data into RDDs</a:t>
            </a:r>
          </a:p>
          <a:p>
            <a:pPr marL="12700" marR="5080" lvl="0" indent="0" algn="l" rtl="0">
              <a:lnSpc>
                <a:spcPct val="1114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Ingests data in mini-batches for RDD transforms &amp; streaming analytics Machine Learning Pipeline - Spark's original purpose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586483" y="5801868"/>
            <a:ext cx="946785" cy="4464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114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rgbClr val="F5DEB3"/>
                </a:solidFill>
              </a:rPr>
              <a:t>Streaming: MLlib :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286000" y="381000"/>
            <a:ext cx="5410200" cy="2971800"/>
            <a:chOff x="2722878" y="383539"/>
            <a:chExt cx="4612640" cy="2418081"/>
          </a:xfrm>
        </p:grpSpPr>
        <p:sp>
          <p:nvSpPr>
            <p:cNvPr id="178" name="Shape 178"/>
            <p:cNvSpPr/>
            <p:nvPr/>
          </p:nvSpPr>
          <p:spPr>
            <a:xfrm>
              <a:off x="2722878" y="2692400"/>
              <a:ext cx="4612639" cy="109220"/>
            </a:xfrm>
            <a:custGeom>
              <a:avLst/>
              <a:gdLst/>
              <a:ahLst/>
              <a:cxnLst/>
              <a:rect l="0" t="0" r="0" b="0"/>
              <a:pathLst>
                <a:path w="4612640" h="109219" extrusionOk="0">
                  <a:moveTo>
                    <a:pt x="0" y="109219"/>
                  </a:moveTo>
                  <a:lnTo>
                    <a:pt x="4612640" y="109219"/>
                  </a:lnTo>
                  <a:lnTo>
                    <a:pt x="4612640" y="0"/>
                  </a:lnTo>
                  <a:lnTo>
                    <a:pt x="0" y="0"/>
                  </a:lnTo>
                  <a:lnTo>
                    <a:pt x="0" y="109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2722878" y="497839"/>
              <a:ext cx="111759" cy="2194559"/>
            </a:xfrm>
            <a:custGeom>
              <a:avLst/>
              <a:gdLst/>
              <a:ahLst/>
              <a:cxnLst/>
              <a:rect l="0" t="0" r="0" b="0"/>
              <a:pathLst>
                <a:path w="111760" h="2194560" extrusionOk="0">
                  <a:moveTo>
                    <a:pt x="0" y="2194560"/>
                  </a:moveTo>
                  <a:lnTo>
                    <a:pt x="111759" y="2194560"/>
                  </a:lnTo>
                  <a:lnTo>
                    <a:pt x="111759" y="0"/>
                  </a:lnTo>
                  <a:lnTo>
                    <a:pt x="0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722878" y="383539"/>
              <a:ext cx="4612639" cy="114299"/>
            </a:xfrm>
            <a:custGeom>
              <a:avLst/>
              <a:gdLst/>
              <a:ahLst/>
              <a:cxnLst/>
              <a:rect l="0" t="0" r="0" b="0"/>
              <a:pathLst>
                <a:path w="4612640" h="114300" extrusionOk="0">
                  <a:moveTo>
                    <a:pt x="0" y="114300"/>
                  </a:moveTo>
                  <a:lnTo>
                    <a:pt x="4612640" y="114300"/>
                  </a:lnTo>
                  <a:lnTo>
                    <a:pt x="461264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223759" y="497839"/>
              <a:ext cx="111759" cy="2194559"/>
            </a:xfrm>
            <a:custGeom>
              <a:avLst/>
              <a:gdLst/>
              <a:ahLst/>
              <a:cxnLst/>
              <a:rect l="0" t="0" r="0" b="0"/>
              <a:pathLst>
                <a:path w="111759" h="2194560" extrusionOk="0">
                  <a:moveTo>
                    <a:pt x="111760" y="0"/>
                  </a:moveTo>
                  <a:lnTo>
                    <a:pt x="0" y="0"/>
                  </a:lnTo>
                  <a:lnTo>
                    <a:pt x="0" y="2194559"/>
                  </a:lnTo>
                  <a:lnTo>
                    <a:pt x="111760" y="2194559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834639" y="495300"/>
              <a:ext cx="4389119" cy="2194559"/>
            </a:xfrm>
            <a:custGeom>
              <a:avLst/>
              <a:gdLst/>
              <a:ahLst/>
              <a:cxnLst/>
              <a:rect l="0" t="0" r="0" b="0"/>
              <a:pathLst>
                <a:path w="4389120" h="2194560" extrusionOk="0">
                  <a:moveTo>
                    <a:pt x="0" y="0"/>
                  </a:moveTo>
                  <a:lnTo>
                    <a:pt x="4389120" y="0"/>
                  </a:lnTo>
                  <a:lnTo>
                    <a:pt x="4389120" y="2194560"/>
                  </a:lnTo>
                  <a:lnTo>
                    <a:pt x="0" y="2194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297678" y="1592579"/>
              <a:ext cx="1463039" cy="54863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297678" y="1592579"/>
              <a:ext cx="1463040" cy="548640"/>
            </a:xfrm>
            <a:custGeom>
              <a:avLst/>
              <a:gdLst/>
              <a:ahLst/>
              <a:cxnLst/>
              <a:rect l="0" t="0" r="0" b="0"/>
              <a:pathLst>
                <a:path w="1463039" h="548639" extrusionOk="0">
                  <a:moveTo>
                    <a:pt x="0" y="0"/>
                  </a:moveTo>
                  <a:lnTo>
                    <a:pt x="1463040" y="0"/>
                  </a:lnTo>
                  <a:lnTo>
                    <a:pt x="1463040" y="548640"/>
                  </a:lnTo>
                  <a:lnTo>
                    <a:pt x="0" y="5486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297678" y="1043938"/>
              <a:ext cx="1463039" cy="54863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297678" y="1043938"/>
              <a:ext cx="1463040" cy="548639"/>
            </a:xfrm>
            <a:custGeom>
              <a:avLst/>
              <a:gdLst/>
              <a:ahLst/>
              <a:cxnLst/>
              <a:rect l="0" t="0" r="0" b="0"/>
              <a:pathLst>
                <a:path w="1463039" h="548640" extrusionOk="0">
                  <a:moveTo>
                    <a:pt x="0" y="0"/>
                  </a:moveTo>
                  <a:lnTo>
                    <a:pt x="1463040" y="0"/>
                  </a:lnTo>
                  <a:lnTo>
                    <a:pt x="1463040" y="548640"/>
                  </a:lnTo>
                  <a:lnTo>
                    <a:pt x="0" y="5486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2834639" y="495300"/>
              <a:ext cx="3200399" cy="5486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2834639" y="495300"/>
              <a:ext cx="3200399" cy="548639"/>
            </a:xfrm>
            <a:custGeom>
              <a:avLst/>
              <a:gdLst/>
              <a:ahLst/>
              <a:cxnLst/>
              <a:rect l="0" t="0" r="0" b="0"/>
              <a:pathLst>
                <a:path w="3200400" h="548640" extrusionOk="0">
                  <a:moveTo>
                    <a:pt x="0" y="0"/>
                  </a:moveTo>
                  <a:lnTo>
                    <a:pt x="3200400" y="0"/>
                  </a:lnTo>
                  <a:lnTo>
                    <a:pt x="3200400" y="548640"/>
                  </a:lnTo>
                  <a:lnTo>
                    <a:pt x="0" y="5486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5760719" y="1318259"/>
              <a:ext cx="1463038" cy="100583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5760719" y="1318259"/>
              <a:ext cx="1463039" cy="1005840"/>
            </a:xfrm>
            <a:custGeom>
              <a:avLst/>
              <a:gdLst/>
              <a:ahLst/>
              <a:cxnLst/>
              <a:rect l="0" t="0" r="0" b="0"/>
              <a:pathLst>
                <a:path w="1463040" h="1005839" extrusionOk="0">
                  <a:moveTo>
                    <a:pt x="0" y="0"/>
                  </a:moveTo>
                  <a:lnTo>
                    <a:pt x="1463039" y="0"/>
                  </a:lnTo>
                </a:path>
                <a:path w="1463040" h="1005839" extrusionOk="0">
                  <a:moveTo>
                    <a:pt x="1463039" y="1005840"/>
                  </a:moveTo>
                  <a:lnTo>
                    <a:pt x="0" y="1005840"/>
                  </a:lnTo>
                  <a:lnTo>
                    <a:pt x="0" y="0"/>
                  </a:lnTo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297678" y="2141219"/>
              <a:ext cx="1463039" cy="54863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297678" y="2141219"/>
              <a:ext cx="1463040" cy="548640"/>
            </a:xfrm>
            <a:custGeom>
              <a:avLst/>
              <a:gdLst/>
              <a:ahLst/>
              <a:cxnLst/>
              <a:rect l="0" t="0" r="0" b="0"/>
              <a:pathLst>
                <a:path w="1463039" h="548639" extrusionOk="0">
                  <a:moveTo>
                    <a:pt x="0" y="0"/>
                  </a:moveTo>
                  <a:lnTo>
                    <a:pt x="1463040" y="0"/>
                  </a:lnTo>
                  <a:lnTo>
                    <a:pt x="1463040" y="548639"/>
                  </a:lnTo>
                </a:path>
                <a:path w="1463039" h="548639" extrusionOk="0">
                  <a:moveTo>
                    <a:pt x="0" y="548639"/>
                  </a:moveTo>
                  <a:lnTo>
                    <a:pt x="0" y="0"/>
                  </a:lnTo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760719" y="1043938"/>
              <a:ext cx="1463038" cy="27431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760719" y="1043938"/>
              <a:ext cx="1463039" cy="274319"/>
            </a:xfrm>
            <a:custGeom>
              <a:avLst/>
              <a:gdLst/>
              <a:ahLst/>
              <a:cxnLst/>
              <a:rect l="0" t="0" r="0" b="0"/>
              <a:pathLst>
                <a:path w="1463040" h="274319" extrusionOk="0">
                  <a:moveTo>
                    <a:pt x="0" y="0"/>
                  </a:moveTo>
                  <a:lnTo>
                    <a:pt x="1463039" y="0"/>
                  </a:lnTo>
                </a:path>
                <a:path w="1463040" h="274319" extrusionOk="0">
                  <a:moveTo>
                    <a:pt x="1463039" y="274320"/>
                  </a:move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4417912" y="1737891"/>
              <a:ext cx="1223009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Core Akka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4420294" y="1189251"/>
              <a:ext cx="1217929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Streaming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3292637" y="640612"/>
              <a:ext cx="2285364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MLlib </a:t>
              </a:r>
              <a:r>
                <a:rPr lang="en-US" sz="1400" b="1" i="0" u="none" strike="noStrike" cap="none" baseline="0"/>
                <a:t>Machine Learning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6130992" y="1463571"/>
              <a:ext cx="723264" cy="7359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RDD</a:t>
              </a:r>
            </a:p>
            <a:p>
              <a:pPr marL="12065" marR="5080" lvl="0" indent="-12065" algn="ctr" rtl="0">
                <a:lnSpc>
                  <a:spcPct val="114285"/>
                </a:lnSpc>
                <a:spcBef>
                  <a:spcPts val="100"/>
                </a:spcBef>
                <a:buSzPct val="25000"/>
                <a:buNone/>
              </a:pPr>
              <a:r>
                <a:rPr lang="en-US" sz="1050" b="1" i="0" u="none" strike="noStrike" cap="none" baseline="0"/>
                <a:t>Resilient Distributed Datasets</a:t>
              </a: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4381541" y="2210332"/>
              <a:ext cx="1295400" cy="4311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Cluster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60"/>
                </a:spcBef>
                <a:buSzPct val="25000"/>
                <a:buNone/>
              </a:pPr>
              <a:r>
                <a:rPr lang="en-US" sz="1000" b="1" i="0" u="none" strike="noStrike" cap="none" baseline="0"/>
                <a:t>Mesos Myriad YARN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6260241" y="1066630"/>
              <a:ext cx="464183" cy="2387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650" b="1" i="0" u="none" strike="noStrike" cap="none" baseline="0"/>
                <a:t>SQL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5760719" y="2324100"/>
              <a:ext cx="1463038" cy="36575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760719" y="2324100"/>
              <a:ext cx="1463039" cy="365759"/>
            </a:xfrm>
            <a:custGeom>
              <a:avLst/>
              <a:gdLst/>
              <a:ahLst/>
              <a:cxnLst/>
              <a:rect l="0" t="0" r="0" b="0"/>
              <a:pathLst>
                <a:path w="1463040" h="365760" extrusionOk="0">
                  <a:moveTo>
                    <a:pt x="0" y="0"/>
                  </a:moveTo>
                  <a:lnTo>
                    <a:pt x="1463039" y="0"/>
                  </a:lnTo>
                </a:path>
                <a:path w="1463040" h="365760" extrusionOk="0">
                  <a:moveTo>
                    <a:pt x="0" y="365759"/>
                  </a:moveTo>
                  <a:lnTo>
                    <a:pt x="0" y="0"/>
                  </a:lnTo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834639" y="2141219"/>
              <a:ext cx="1463038" cy="548639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834639" y="2141219"/>
              <a:ext cx="1463040" cy="548640"/>
            </a:xfrm>
            <a:custGeom>
              <a:avLst/>
              <a:gdLst/>
              <a:ahLst/>
              <a:cxnLst/>
              <a:rect l="0" t="0" r="0" b="0"/>
              <a:pathLst>
                <a:path w="1463039" h="548639" extrusionOk="0">
                  <a:moveTo>
                    <a:pt x="0" y="0"/>
                  </a:moveTo>
                  <a:lnTo>
                    <a:pt x="1463040" y="0"/>
                  </a:lnTo>
                  <a:lnTo>
                    <a:pt x="1463040" y="548639"/>
                  </a:lnTo>
                </a:path>
                <a:path w="1463039" h="548639" extrusionOk="0">
                  <a:moveTo>
                    <a:pt x="0" y="548639"/>
                  </a:moveTo>
                  <a:lnTo>
                    <a:pt x="0" y="0"/>
                  </a:lnTo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834639" y="1592579"/>
              <a:ext cx="1463038" cy="548639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760719" y="495300"/>
              <a:ext cx="1463038" cy="548639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5760719" y="495300"/>
              <a:ext cx="1463039" cy="548639"/>
            </a:xfrm>
            <a:custGeom>
              <a:avLst/>
              <a:gdLst/>
              <a:ahLst/>
              <a:cxnLst/>
              <a:rect l="0" t="0" r="0" b="0"/>
              <a:pathLst>
                <a:path w="1463040" h="548640" extrusionOk="0">
                  <a:moveTo>
                    <a:pt x="0" y="0"/>
                  </a:moveTo>
                  <a:lnTo>
                    <a:pt x="1463039" y="0"/>
                  </a:lnTo>
                </a:path>
                <a:path w="1463040" h="548640" extrusionOk="0">
                  <a:moveTo>
                    <a:pt x="1463039" y="548640"/>
                  </a:moveTo>
                  <a:lnTo>
                    <a:pt x="0" y="548640"/>
                  </a:lnTo>
                  <a:lnTo>
                    <a:pt x="0" y="0"/>
                  </a:lnTo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094230" y="2392510"/>
              <a:ext cx="796290" cy="2387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650" b="1" i="0" u="none" strike="noStrike" cap="none" baseline="0" dirty="0" err="1"/>
                <a:t>GraphX</a:t>
              </a:r>
              <a:endParaRPr lang="en-US" sz="1650" b="1" i="0" u="none" strike="noStrike" cap="none" baseline="0" dirty="0"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3131844" y="2179851"/>
              <a:ext cx="868679" cy="4813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9473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Spark</a:t>
              </a:r>
            </a:p>
            <a:p>
              <a:pPr marL="0" marR="0" lvl="0" indent="0" algn="ctr" rtl="0">
                <a:lnSpc>
                  <a:spcPct val="119285"/>
                </a:lnSpc>
                <a:spcBef>
                  <a:spcPts val="0"/>
                </a:spcBef>
                <a:buSzPct val="25000"/>
                <a:buNone/>
              </a:pPr>
              <a:r>
                <a:rPr lang="en-US" sz="1400" b="1" i="0" u="none" strike="noStrike" cap="none" baseline="0"/>
                <a:t>Notebook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2834639" y="1592579"/>
              <a:ext cx="1463040" cy="548640"/>
            </a:xfrm>
            <a:custGeom>
              <a:avLst/>
              <a:gdLst/>
              <a:ahLst/>
              <a:cxnLst/>
              <a:rect l="0" t="0" r="0" b="0"/>
              <a:pathLst>
                <a:path w="1463039" h="548639" extrusionOk="0">
                  <a:moveTo>
                    <a:pt x="0" y="0"/>
                  </a:moveTo>
                  <a:lnTo>
                    <a:pt x="1463040" y="0"/>
                  </a:lnTo>
                  <a:lnTo>
                    <a:pt x="1463040" y="548640"/>
                  </a:lnTo>
                  <a:lnTo>
                    <a:pt x="0" y="5486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2834639" y="1043938"/>
              <a:ext cx="1463038" cy="548639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2834639" y="1043938"/>
              <a:ext cx="1463040" cy="548639"/>
            </a:xfrm>
            <a:custGeom>
              <a:avLst/>
              <a:gdLst/>
              <a:ahLst/>
              <a:cxnLst/>
              <a:rect l="0" t="0" r="0" b="0"/>
              <a:pathLst>
                <a:path w="1463039" h="548640" extrusionOk="0">
                  <a:moveTo>
                    <a:pt x="0" y="0"/>
                  </a:moveTo>
                  <a:lnTo>
                    <a:pt x="1463040" y="0"/>
                  </a:lnTo>
                  <a:lnTo>
                    <a:pt x="1463040" y="548640"/>
                  </a:lnTo>
                  <a:lnTo>
                    <a:pt x="0" y="5486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3302655" y="1737891"/>
              <a:ext cx="527050" cy="2692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/>
                <a:t>Play</a:t>
              </a: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3106440" y="1082571"/>
              <a:ext cx="920114" cy="4813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9473"/>
                </a:lnSpc>
                <a:spcBef>
                  <a:spcPts val="0"/>
                </a:spcBef>
                <a:buSzPct val="25000"/>
                <a:buNone/>
              </a:pPr>
              <a:r>
                <a:rPr lang="en-US" sz="1900" b="1" i="0" u="none" strike="noStrike" cap="none" baseline="0" dirty="0" err="1"/>
                <a:t>IPython</a:t>
              </a:r>
              <a:endParaRPr lang="en-US" sz="1900" b="1" i="0" u="none" strike="noStrike" cap="none" baseline="0" dirty="0"/>
            </a:p>
            <a:p>
              <a:pPr marL="0" marR="0" lvl="0" indent="0" algn="ctr" rtl="0">
                <a:lnSpc>
                  <a:spcPct val="119285"/>
                </a:lnSpc>
                <a:spcBef>
                  <a:spcPts val="0"/>
                </a:spcBef>
                <a:buSzPct val="25000"/>
                <a:buNone/>
              </a:pPr>
              <a:r>
                <a:rPr lang="en-US" sz="1400" b="1" i="0" u="none" strike="noStrike" cap="none" baseline="0" dirty="0" err="1"/>
                <a:t>PySpark</a:t>
              </a:r>
              <a:endParaRPr lang="en-US" sz="1400" b="1" i="0" u="none" strike="noStrike" cap="none" baseline="0" dirty="0"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6037385" y="512208"/>
              <a:ext cx="909954" cy="2082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400" b="1" i="0" u="none" strike="noStrike" cap="none" baseline="0"/>
                <a:t>Numerical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101485" y="726093"/>
              <a:ext cx="781685" cy="1574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/>
                <a:t>Breeze GPU</a:t>
              </a: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6006262" y="878492"/>
              <a:ext cx="972818" cy="1574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/>
                <a:t>Netlib - Fortran</a:t>
              </a:r>
            </a:p>
          </p:txBody>
        </p:sp>
      </p:grpSp>
      <p:sp>
        <p:nvSpPr>
          <p:cNvPr id="218" name="Shape 218"/>
          <p:cNvSpPr txBox="1"/>
          <p:nvPr/>
        </p:nvSpPr>
        <p:spPr>
          <a:xfrm>
            <a:off x="1586483" y="3891301"/>
            <a:ext cx="953700" cy="2585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24130" lvl="0" indent="0" algn="l" rtl="0">
              <a:lnSpc>
                <a:spcPct val="107600"/>
              </a:lnSpc>
              <a:spcBef>
                <a:spcPts val="0"/>
              </a:spcBef>
              <a:buSzPct val="25000"/>
              <a:buNone/>
            </a:pPr>
            <a:r>
              <a:rPr lang="en-US" sz="1450" b="0" i="0" u="none" strike="noStrike" cap="none" baseline="0">
                <a:solidFill>
                  <a:srgbClr val="F5DEB3"/>
                </a:solidFill>
              </a:rPr>
              <a:t>Cluster: Core Akka: RDD: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130"/>
              </a:spcBef>
              <a:buSzPct val="25000"/>
              <a:buNone/>
            </a:pPr>
            <a:r>
              <a:rPr lang="en-US" sz="1450" b="0" i="0" u="none" strike="noStrike" cap="none" baseline="0">
                <a:solidFill>
                  <a:srgbClr val="F5DEB3"/>
                </a:solidFill>
              </a:rPr>
              <a:t>SQL:</a:t>
            </a:r>
          </a:p>
          <a:p>
            <a:pPr marL="12700" marR="5080" lvl="0" indent="0" algn="l" rtl="0">
              <a:lnSpc>
                <a:spcPct val="128965"/>
              </a:lnSpc>
              <a:spcBef>
                <a:spcPts val="85"/>
              </a:spcBef>
              <a:buSzPct val="25000"/>
              <a:buNone/>
            </a:pPr>
            <a:r>
              <a:rPr lang="en-US" sz="1450" b="0" i="0" u="none" strike="noStrike" cap="none" baseline="0">
                <a:solidFill>
                  <a:srgbClr val="F5DEB3"/>
                </a:solidFill>
              </a:rPr>
              <a:t>GraphX: </a:t>
            </a:r>
            <a:r>
              <a:rPr lang="en-US" sz="1400" b="0" i="0" u="none" strike="noStrike" cap="none" baseline="0">
                <a:solidFill>
                  <a:srgbClr val="F5DEB3"/>
                </a:solidFill>
              </a:rPr>
              <a:t>Streaming: MLlib : </a:t>
            </a:r>
            <a:r>
              <a:rPr lang="en-US" sz="1450" b="0" i="0" u="none" strike="noStrike" cap="none" baseline="0">
                <a:solidFill>
                  <a:srgbClr val="F5DEB3"/>
                </a:solidFill>
              </a:rPr>
              <a:t>Numerical: IPython: Play: Notebook: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2653283" y="3891301"/>
            <a:ext cx="1734300" cy="20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50" b="0" i="0" u="none" strike="noStrike" cap="none" baseline="0">
                <a:solidFill>
                  <a:srgbClr val="F5DEB3"/>
                </a:solidFill>
              </a:rPr>
              <a:t>Mesos Myriad YARN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2653283" y="4105644"/>
            <a:ext cx="6001384" cy="23482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Distributed task dispatching, scheduling, and basic I/O</a:t>
            </a:r>
          </a:p>
          <a:p>
            <a:pPr marL="12700" marR="283210" lvl="0" indent="0" algn="l" rtl="0">
              <a:lnSpc>
                <a:spcPct val="107600"/>
              </a:lnSpc>
              <a:spcBef>
                <a:spcPts val="0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Resilient Distributed Datasets logically partitioned across machines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SchemaRDD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 a DSL for feeding data into RDDs</a:t>
            </a:r>
          </a:p>
          <a:p>
            <a:pPr marL="12700" marR="5080" lvl="0" indent="0" algn="l" rtl="0">
              <a:lnSpc>
                <a:spcPct val="128965"/>
              </a:lnSpc>
              <a:spcBef>
                <a:spcPts val="85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A distributed graph topology for RDDs based on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Pregel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 for Page Rank </a:t>
            </a: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Ingests data in mini-batches for RDD transforms &amp; streaming analytics Machine Learning Pipeline - with all the cool numerical libraries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ScalaNLP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(Breeze Epic Puck) GPU(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cuBlas-NVidia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) and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NetLib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-Fortran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PySpark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 - Integration with the Data Scientist's favorite notebook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Typesafe's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 web framework in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Scala</a:t>
            </a: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 that interacts nicely with </a:t>
            </a:r>
            <a:r>
              <a:rPr lang="en-US" sz="1450" b="0" i="0" u="none" strike="noStrike" cap="none" baseline="0" dirty="0" err="1">
                <a:solidFill>
                  <a:srgbClr val="F5DEB3"/>
                </a:solidFill>
              </a:rPr>
              <a:t>Akka</a:t>
            </a:r>
            <a:endParaRPr lang="en-US" sz="1450" b="0" i="0" u="none" strike="noStrike" cap="none" baseline="0" dirty="0">
              <a:solidFill>
                <a:srgbClr val="F5DEB3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5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A Spark aware notebook in Play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Shape 259"/>
          <p:cNvGraphicFramePr/>
          <p:nvPr/>
        </p:nvGraphicFramePr>
        <p:xfrm>
          <a:off x="1447800" y="5181600"/>
          <a:ext cx="7224500" cy="1077450"/>
        </p:xfrm>
        <a:graphic>
          <a:graphicData uri="http://schemas.openxmlformats.org/drawingml/2006/table">
            <a:tbl>
              <a:tblPr firstRow="1" bandRow="1">
                <a:noFill/>
                <a:tableStyleId>{39AD9610-568E-40B2-9BDE-7578F05AC893}</a:tableStyleId>
              </a:tblPr>
              <a:tblGrid>
                <a:gridCol w="1823925"/>
                <a:gridCol w="1075675"/>
                <a:gridCol w="4324900"/>
              </a:tblGrid>
              <a:tr h="288775">
                <a:tc>
                  <a:txBody>
                    <a:bodyPr/>
                    <a:lstStyle/>
                    <a:p>
                      <a:pPr marL="340995" marR="0" lvl="0" indent="-107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 baseline="0" dirty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Responsive: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-31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Memory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0" lvl="0" indent="-69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 baseline="0" dirty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Always respond meaningfully in a timely manner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</a:tr>
              <a:tr h="253500">
                <a:tc>
                  <a:txBody>
                    <a:bodyPr/>
                    <a:lstStyle/>
                    <a:p>
                      <a:pPr marL="340995" marR="0" lvl="0" indent="-107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50" u="none" strike="noStrike" cap="none" baseline="0" dirty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Elastic: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-31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5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Cluster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0" lvl="0" indent="-69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5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 responsive under varying workload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</a:tr>
              <a:tr h="253500">
                <a:tc>
                  <a:txBody>
                    <a:bodyPr/>
                    <a:lstStyle/>
                    <a:p>
                      <a:pPr marL="340995" marR="0" lvl="0" indent="-107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Resilient: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-31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RDD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0" lvl="0" indent="-69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 baseline="0" dirty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 responsive in the face of failure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</a:tr>
              <a:tr h="281675">
                <a:tc>
                  <a:txBody>
                    <a:bodyPr/>
                    <a:lstStyle/>
                    <a:p>
                      <a:pPr marL="340995" marR="0" lvl="0" indent="-107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5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Message Driven: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-31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50" u="none" strike="noStrike" cap="none" baseline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Streaming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0" lvl="0" indent="-69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50" u="none" strike="noStrike" cap="none" baseline="0" dirty="0">
                          <a:solidFill>
                            <a:srgbClr val="F5DEB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Wrap and stream messages asynchronously</a:t>
                      </a:r>
                    </a:p>
                  </a:txBody>
                  <a:tcPr marL="0" marR="0" marT="0" marB="0">
                    <a:solidFill>
                      <a:srgbClr val="111111"/>
                    </a:solidFill>
                  </a:tcPr>
                </a:tc>
              </a:tr>
            </a:tbl>
          </a:graphicData>
        </a:graphic>
      </p:graphicFrame>
      <p:sp>
        <p:nvSpPr>
          <p:cNvPr id="225" name="Shape 225"/>
          <p:cNvSpPr txBox="1"/>
          <p:nvPr/>
        </p:nvSpPr>
        <p:spPr>
          <a:xfrm>
            <a:off x="2971800" y="508001"/>
            <a:ext cx="5481320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The Reactive Manifesto</a:t>
            </a:r>
          </a:p>
        </p:txBody>
      </p:sp>
      <p:sp>
        <p:nvSpPr>
          <p:cNvPr id="226" name="Shape 226"/>
          <p:cNvSpPr/>
          <p:nvPr/>
        </p:nvSpPr>
        <p:spPr>
          <a:xfrm>
            <a:off x="1259838" y="4450965"/>
            <a:ext cx="7538719" cy="113029"/>
          </a:xfrm>
          <a:custGeom>
            <a:avLst/>
            <a:gdLst/>
            <a:ahLst/>
            <a:cxnLst/>
            <a:rect l="0" t="0" r="0" b="0"/>
            <a:pathLst>
              <a:path w="7538720" h="113029" extrusionOk="0">
                <a:moveTo>
                  <a:pt x="0" y="113030"/>
                </a:moveTo>
                <a:lnTo>
                  <a:pt x="7538719" y="113030"/>
                </a:lnTo>
                <a:lnTo>
                  <a:pt x="7538719" y="0"/>
                </a:lnTo>
                <a:lnTo>
                  <a:pt x="0" y="0"/>
                </a:lnTo>
                <a:lnTo>
                  <a:pt x="0" y="1130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259838" y="1789046"/>
            <a:ext cx="111759" cy="2661919"/>
          </a:xfrm>
          <a:custGeom>
            <a:avLst/>
            <a:gdLst/>
            <a:ahLst/>
            <a:cxnLst/>
            <a:rect l="0" t="0" r="0" b="0"/>
            <a:pathLst>
              <a:path w="111759" h="2661920" extrusionOk="0">
                <a:moveTo>
                  <a:pt x="0" y="2661919"/>
                </a:moveTo>
                <a:lnTo>
                  <a:pt x="111759" y="2661919"/>
                </a:lnTo>
                <a:lnTo>
                  <a:pt x="111759" y="0"/>
                </a:lnTo>
                <a:lnTo>
                  <a:pt x="0" y="0"/>
                </a:lnTo>
                <a:lnTo>
                  <a:pt x="0" y="26619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259838" y="1676015"/>
            <a:ext cx="7538719" cy="113029"/>
          </a:xfrm>
          <a:custGeom>
            <a:avLst/>
            <a:gdLst/>
            <a:ahLst/>
            <a:cxnLst/>
            <a:rect l="0" t="0" r="0" b="0"/>
            <a:pathLst>
              <a:path w="7538720" h="113030" extrusionOk="0">
                <a:moveTo>
                  <a:pt x="0" y="113030"/>
                </a:moveTo>
                <a:lnTo>
                  <a:pt x="7538719" y="113030"/>
                </a:lnTo>
                <a:lnTo>
                  <a:pt x="7538719" y="0"/>
                </a:lnTo>
                <a:lnTo>
                  <a:pt x="0" y="0"/>
                </a:lnTo>
                <a:lnTo>
                  <a:pt x="0" y="1130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686800" y="1789046"/>
            <a:ext cx="111759" cy="2661919"/>
          </a:xfrm>
          <a:custGeom>
            <a:avLst/>
            <a:gdLst/>
            <a:ahLst/>
            <a:cxnLst/>
            <a:rect l="0" t="0" r="0" b="0"/>
            <a:pathLst>
              <a:path w="111759" h="2661920" extrusionOk="0">
                <a:moveTo>
                  <a:pt x="111759" y="0"/>
                </a:moveTo>
                <a:lnTo>
                  <a:pt x="0" y="0"/>
                </a:lnTo>
                <a:lnTo>
                  <a:pt x="0" y="2661920"/>
                </a:lnTo>
                <a:lnTo>
                  <a:pt x="111759" y="2661920"/>
                </a:lnTo>
                <a:lnTo>
                  <a:pt x="1117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371600" y="1787537"/>
            <a:ext cx="7315199" cy="2664459"/>
          </a:xfrm>
          <a:custGeom>
            <a:avLst/>
            <a:gdLst/>
            <a:ahLst/>
            <a:cxnLst/>
            <a:rect l="0" t="0" r="0" b="0"/>
            <a:pathLst>
              <a:path w="7315200" h="2664460" extrusionOk="0">
                <a:moveTo>
                  <a:pt x="0" y="0"/>
                </a:moveTo>
                <a:lnTo>
                  <a:pt x="7315200" y="0"/>
                </a:lnTo>
                <a:lnTo>
                  <a:pt x="7315200" y="2664222"/>
                </a:lnTo>
                <a:lnTo>
                  <a:pt x="0" y="26642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3916442" y="1843179"/>
            <a:ext cx="2261234" cy="621665"/>
          </a:xfrm>
          <a:custGeom>
            <a:avLst/>
            <a:gdLst/>
            <a:ahLst/>
            <a:cxnLst/>
            <a:rect l="0" t="0" r="0" b="0"/>
            <a:pathLst>
              <a:path w="2261235" h="621664" extrusionOk="0">
                <a:moveTo>
                  <a:pt x="2112486" y="0"/>
                </a:moveTo>
                <a:lnTo>
                  <a:pt x="140677" y="191"/>
                </a:lnTo>
                <a:lnTo>
                  <a:pt x="98714" y="8564"/>
                </a:lnTo>
                <a:lnTo>
                  <a:pt x="61869" y="27968"/>
                </a:lnTo>
                <a:lnTo>
                  <a:pt x="32010" y="56538"/>
                </a:lnTo>
                <a:lnTo>
                  <a:pt x="11005" y="92405"/>
                </a:lnTo>
                <a:lnTo>
                  <a:pt x="722" y="133701"/>
                </a:lnTo>
                <a:lnTo>
                  <a:pt x="0" y="148351"/>
                </a:lnTo>
                <a:lnTo>
                  <a:pt x="193" y="480509"/>
                </a:lnTo>
                <a:lnTo>
                  <a:pt x="8567" y="522507"/>
                </a:lnTo>
                <a:lnTo>
                  <a:pt x="27961" y="559383"/>
                </a:lnTo>
                <a:lnTo>
                  <a:pt x="56509" y="589268"/>
                </a:lnTo>
                <a:lnTo>
                  <a:pt x="92344" y="610292"/>
                </a:lnTo>
                <a:lnTo>
                  <a:pt x="133598" y="620585"/>
                </a:lnTo>
                <a:lnTo>
                  <a:pt x="148231" y="621308"/>
                </a:lnTo>
                <a:lnTo>
                  <a:pt x="2120072" y="621114"/>
                </a:lnTo>
                <a:lnTo>
                  <a:pt x="2162027" y="612730"/>
                </a:lnTo>
                <a:lnTo>
                  <a:pt x="2198863" y="593314"/>
                </a:lnTo>
                <a:lnTo>
                  <a:pt x="2228715" y="564734"/>
                </a:lnTo>
                <a:lnTo>
                  <a:pt x="2249715" y="528861"/>
                </a:lnTo>
                <a:lnTo>
                  <a:pt x="2259995" y="487564"/>
                </a:lnTo>
                <a:lnTo>
                  <a:pt x="2260718" y="472916"/>
                </a:lnTo>
                <a:lnTo>
                  <a:pt x="2260526" y="140790"/>
                </a:lnTo>
                <a:lnTo>
                  <a:pt x="2252159" y="98788"/>
                </a:lnTo>
                <a:lnTo>
                  <a:pt x="2232767" y="61913"/>
                </a:lnTo>
                <a:lnTo>
                  <a:pt x="2204219" y="32032"/>
                </a:lnTo>
                <a:lnTo>
                  <a:pt x="2168381" y="11012"/>
                </a:lnTo>
                <a:lnTo>
                  <a:pt x="2127121" y="722"/>
                </a:lnTo>
                <a:lnTo>
                  <a:pt x="2112486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953508" y="1880246"/>
            <a:ext cx="2186939" cy="547370"/>
          </a:xfrm>
          <a:custGeom>
            <a:avLst/>
            <a:gdLst/>
            <a:ahLst/>
            <a:cxnLst/>
            <a:rect l="0" t="0" r="0" b="0"/>
            <a:pathLst>
              <a:path w="2186940" h="547369" extrusionOk="0">
                <a:moveTo>
                  <a:pt x="2075418" y="0"/>
                </a:moveTo>
                <a:lnTo>
                  <a:pt x="105488" y="144"/>
                </a:lnTo>
                <a:lnTo>
                  <a:pt x="64306" y="10430"/>
                </a:lnTo>
                <a:lnTo>
                  <a:pt x="30789" y="34597"/>
                </a:lnTo>
                <a:lnTo>
                  <a:pt x="8249" y="69323"/>
                </a:lnTo>
                <a:lnTo>
                  <a:pt x="0" y="111283"/>
                </a:lnTo>
                <a:lnTo>
                  <a:pt x="144" y="441528"/>
                </a:lnTo>
                <a:lnTo>
                  <a:pt x="10414" y="482745"/>
                </a:lnTo>
                <a:lnTo>
                  <a:pt x="34550" y="516300"/>
                </a:lnTo>
                <a:lnTo>
                  <a:pt x="69238" y="538870"/>
                </a:lnTo>
                <a:lnTo>
                  <a:pt x="111164" y="547132"/>
                </a:lnTo>
                <a:lnTo>
                  <a:pt x="2081094" y="546988"/>
                </a:lnTo>
                <a:lnTo>
                  <a:pt x="2122276" y="536702"/>
                </a:lnTo>
                <a:lnTo>
                  <a:pt x="2155793" y="512534"/>
                </a:lnTo>
                <a:lnTo>
                  <a:pt x="2178333" y="477809"/>
                </a:lnTo>
                <a:lnTo>
                  <a:pt x="2186583" y="435848"/>
                </a:lnTo>
                <a:lnTo>
                  <a:pt x="2186439" y="105604"/>
                </a:lnTo>
                <a:lnTo>
                  <a:pt x="2176168" y="64387"/>
                </a:lnTo>
                <a:lnTo>
                  <a:pt x="2152032" y="30832"/>
                </a:lnTo>
                <a:lnTo>
                  <a:pt x="2117344" y="8261"/>
                </a:lnTo>
                <a:lnTo>
                  <a:pt x="2075418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990578" y="1917354"/>
            <a:ext cx="2112644" cy="473074"/>
          </a:xfrm>
          <a:custGeom>
            <a:avLst/>
            <a:gdLst/>
            <a:ahLst/>
            <a:cxnLst/>
            <a:rect l="0" t="0" r="0" b="0"/>
            <a:pathLst>
              <a:path w="2112645" h="473075" extrusionOk="0">
                <a:moveTo>
                  <a:pt x="2038350" y="0"/>
                </a:moveTo>
                <a:lnTo>
                  <a:pt x="74095" y="0"/>
                </a:lnTo>
                <a:lnTo>
                  <a:pt x="59656" y="1423"/>
                </a:lnTo>
                <a:lnTo>
                  <a:pt x="23024" y="20555"/>
                </a:lnTo>
                <a:lnTo>
                  <a:pt x="2221" y="56168"/>
                </a:lnTo>
                <a:lnTo>
                  <a:pt x="0" y="398740"/>
                </a:lnTo>
                <a:lnTo>
                  <a:pt x="1421" y="413193"/>
                </a:lnTo>
                <a:lnTo>
                  <a:pt x="20531" y="449865"/>
                </a:lnTo>
                <a:lnTo>
                  <a:pt x="56107" y="470691"/>
                </a:lnTo>
                <a:lnTo>
                  <a:pt x="2038350" y="472916"/>
                </a:lnTo>
                <a:lnTo>
                  <a:pt x="2052786" y="471493"/>
                </a:lnTo>
                <a:lnTo>
                  <a:pt x="2089429" y="452371"/>
                </a:lnTo>
                <a:lnTo>
                  <a:pt x="2110255" y="416773"/>
                </a:lnTo>
                <a:lnTo>
                  <a:pt x="2112486" y="74175"/>
                </a:lnTo>
                <a:lnTo>
                  <a:pt x="2111063" y="59470"/>
                </a:lnTo>
                <a:lnTo>
                  <a:pt x="2091945" y="22709"/>
                </a:lnTo>
                <a:lnTo>
                  <a:pt x="2056367" y="2177"/>
                </a:lnTo>
                <a:lnTo>
                  <a:pt x="2038350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371748" y="2807585"/>
            <a:ext cx="2261235" cy="621665"/>
          </a:xfrm>
          <a:custGeom>
            <a:avLst/>
            <a:gdLst/>
            <a:ahLst/>
            <a:cxnLst/>
            <a:rect l="0" t="0" r="0" b="0"/>
            <a:pathLst>
              <a:path w="2261234" h="621664" extrusionOk="0">
                <a:moveTo>
                  <a:pt x="2112486" y="0"/>
                </a:moveTo>
                <a:lnTo>
                  <a:pt x="140678" y="191"/>
                </a:lnTo>
                <a:lnTo>
                  <a:pt x="98714" y="8564"/>
                </a:lnTo>
                <a:lnTo>
                  <a:pt x="61869" y="27969"/>
                </a:lnTo>
                <a:lnTo>
                  <a:pt x="32010" y="56538"/>
                </a:lnTo>
                <a:lnTo>
                  <a:pt x="11005" y="92405"/>
                </a:lnTo>
                <a:lnTo>
                  <a:pt x="722" y="133701"/>
                </a:lnTo>
                <a:lnTo>
                  <a:pt x="0" y="148351"/>
                </a:lnTo>
                <a:lnTo>
                  <a:pt x="193" y="480514"/>
                </a:lnTo>
                <a:lnTo>
                  <a:pt x="8567" y="522523"/>
                </a:lnTo>
                <a:lnTo>
                  <a:pt x="27961" y="559401"/>
                </a:lnTo>
                <a:lnTo>
                  <a:pt x="56509" y="589281"/>
                </a:lnTo>
                <a:lnTo>
                  <a:pt x="92344" y="610297"/>
                </a:lnTo>
                <a:lnTo>
                  <a:pt x="133599" y="620585"/>
                </a:lnTo>
                <a:lnTo>
                  <a:pt x="148233" y="621308"/>
                </a:lnTo>
                <a:lnTo>
                  <a:pt x="2120073" y="621114"/>
                </a:lnTo>
                <a:lnTo>
                  <a:pt x="2162028" y="612734"/>
                </a:lnTo>
                <a:lnTo>
                  <a:pt x="2198865" y="593325"/>
                </a:lnTo>
                <a:lnTo>
                  <a:pt x="2228716" y="564750"/>
                </a:lnTo>
                <a:lnTo>
                  <a:pt x="2249716" y="528877"/>
                </a:lnTo>
                <a:lnTo>
                  <a:pt x="2259997" y="487570"/>
                </a:lnTo>
                <a:lnTo>
                  <a:pt x="2260719" y="472916"/>
                </a:lnTo>
                <a:lnTo>
                  <a:pt x="2260527" y="140789"/>
                </a:lnTo>
                <a:lnTo>
                  <a:pt x="2252160" y="98787"/>
                </a:lnTo>
                <a:lnTo>
                  <a:pt x="2232768" y="61912"/>
                </a:lnTo>
                <a:lnTo>
                  <a:pt x="2204219" y="32031"/>
                </a:lnTo>
                <a:lnTo>
                  <a:pt x="2168381" y="11012"/>
                </a:lnTo>
                <a:lnTo>
                  <a:pt x="2127121" y="722"/>
                </a:lnTo>
                <a:lnTo>
                  <a:pt x="2112486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6408817" y="2844653"/>
            <a:ext cx="2186939" cy="547370"/>
          </a:xfrm>
          <a:custGeom>
            <a:avLst/>
            <a:gdLst/>
            <a:ahLst/>
            <a:cxnLst/>
            <a:rect l="0" t="0" r="0" b="0"/>
            <a:pathLst>
              <a:path w="2186940" h="547369" extrusionOk="0">
                <a:moveTo>
                  <a:pt x="2075417" y="0"/>
                </a:moveTo>
                <a:lnTo>
                  <a:pt x="105488" y="144"/>
                </a:lnTo>
                <a:lnTo>
                  <a:pt x="64306" y="10430"/>
                </a:lnTo>
                <a:lnTo>
                  <a:pt x="30789" y="34597"/>
                </a:lnTo>
                <a:lnTo>
                  <a:pt x="8249" y="69323"/>
                </a:lnTo>
                <a:lnTo>
                  <a:pt x="0" y="111283"/>
                </a:lnTo>
                <a:lnTo>
                  <a:pt x="144" y="441528"/>
                </a:lnTo>
                <a:lnTo>
                  <a:pt x="10414" y="482745"/>
                </a:lnTo>
                <a:lnTo>
                  <a:pt x="34550" y="516300"/>
                </a:lnTo>
                <a:lnTo>
                  <a:pt x="69238" y="538870"/>
                </a:lnTo>
                <a:lnTo>
                  <a:pt x="111164" y="547132"/>
                </a:lnTo>
                <a:lnTo>
                  <a:pt x="2081093" y="546988"/>
                </a:lnTo>
                <a:lnTo>
                  <a:pt x="2122274" y="536702"/>
                </a:lnTo>
                <a:lnTo>
                  <a:pt x="2155792" y="512534"/>
                </a:lnTo>
                <a:lnTo>
                  <a:pt x="2178332" y="477809"/>
                </a:lnTo>
                <a:lnTo>
                  <a:pt x="2186581" y="435848"/>
                </a:lnTo>
                <a:lnTo>
                  <a:pt x="2186437" y="105604"/>
                </a:lnTo>
                <a:lnTo>
                  <a:pt x="2176166" y="64387"/>
                </a:lnTo>
                <a:lnTo>
                  <a:pt x="2152031" y="30832"/>
                </a:lnTo>
                <a:lnTo>
                  <a:pt x="2117343" y="8261"/>
                </a:lnTo>
                <a:lnTo>
                  <a:pt x="2075417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445844" y="2881761"/>
            <a:ext cx="2112644" cy="473074"/>
          </a:xfrm>
          <a:custGeom>
            <a:avLst/>
            <a:gdLst/>
            <a:ahLst/>
            <a:cxnLst/>
            <a:rect l="0" t="0" r="0" b="0"/>
            <a:pathLst>
              <a:path w="2112645" h="473075" extrusionOk="0">
                <a:moveTo>
                  <a:pt x="2038389" y="0"/>
                </a:moveTo>
                <a:lnTo>
                  <a:pt x="74136" y="0"/>
                </a:lnTo>
                <a:lnTo>
                  <a:pt x="59699" y="1422"/>
                </a:lnTo>
                <a:lnTo>
                  <a:pt x="23056" y="20544"/>
                </a:lnTo>
                <a:lnTo>
                  <a:pt x="2230" y="56142"/>
                </a:lnTo>
                <a:lnTo>
                  <a:pt x="0" y="398740"/>
                </a:lnTo>
                <a:lnTo>
                  <a:pt x="1421" y="413188"/>
                </a:lnTo>
                <a:lnTo>
                  <a:pt x="20530" y="449862"/>
                </a:lnTo>
                <a:lnTo>
                  <a:pt x="56092" y="470715"/>
                </a:lnTo>
                <a:lnTo>
                  <a:pt x="2038389" y="472955"/>
                </a:lnTo>
                <a:lnTo>
                  <a:pt x="2052822" y="471532"/>
                </a:lnTo>
                <a:lnTo>
                  <a:pt x="2089458" y="452402"/>
                </a:lnTo>
                <a:lnTo>
                  <a:pt x="2110288" y="416801"/>
                </a:lnTo>
                <a:lnTo>
                  <a:pt x="2112525" y="74175"/>
                </a:lnTo>
                <a:lnTo>
                  <a:pt x="2111103" y="59470"/>
                </a:lnTo>
                <a:lnTo>
                  <a:pt x="2091985" y="22709"/>
                </a:lnTo>
                <a:lnTo>
                  <a:pt x="2056407" y="2177"/>
                </a:lnTo>
                <a:lnTo>
                  <a:pt x="2038389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3916442" y="3781278"/>
            <a:ext cx="2261234" cy="621665"/>
          </a:xfrm>
          <a:custGeom>
            <a:avLst/>
            <a:gdLst/>
            <a:ahLst/>
            <a:cxnLst/>
            <a:rect l="0" t="0" r="0" b="0"/>
            <a:pathLst>
              <a:path w="2261235" h="621664" extrusionOk="0">
                <a:moveTo>
                  <a:pt x="2112486" y="0"/>
                </a:moveTo>
                <a:lnTo>
                  <a:pt x="140676" y="191"/>
                </a:lnTo>
                <a:lnTo>
                  <a:pt x="98713" y="8564"/>
                </a:lnTo>
                <a:lnTo>
                  <a:pt x="61869" y="27969"/>
                </a:lnTo>
                <a:lnTo>
                  <a:pt x="32010" y="56539"/>
                </a:lnTo>
                <a:lnTo>
                  <a:pt x="11005" y="92406"/>
                </a:lnTo>
                <a:lnTo>
                  <a:pt x="722" y="133703"/>
                </a:lnTo>
                <a:lnTo>
                  <a:pt x="0" y="148352"/>
                </a:lnTo>
                <a:lnTo>
                  <a:pt x="193" y="480509"/>
                </a:lnTo>
                <a:lnTo>
                  <a:pt x="8567" y="522507"/>
                </a:lnTo>
                <a:lnTo>
                  <a:pt x="27961" y="559383"/>
                </a:lnTo>
                <a:lnTo>
                  <a:pt x="56509" y="589268"/>
                </a:lnTo>
                <a:lnTo>
                  <a:pt x="92344" y="610292"/>
                </a:lnTo>
                <a:lnTo>
                  <a:pt x="133598" y="620585"/>
                </a:lnTo>
                <a:lnTo>
                  <a:pt x="148231" y="621308"/>
                </a:lnTo>
                <a:lnTo>
                  <a:pt x="2120072" y="621114"/>
                </a:lnTo>
                <a:lnTo>
                  <a:pt x="2162027" y="612730"/>
                </a:lnTo>
                <a:lnTo>
                  <a:pt x="2198863" y="593314"/>
                </a:lnTo>
                <a:lnTo>
                  <a:pt x="2228715" y="564734"/>
                </a:lnTo>
                <a:lnTo>
                  <a:pt x="2249715" y="528861"/>
                </a:lnTo>
                <a:lnTo>
                  <a:pt x="2259995" y="487564"/>
                </a:lnTo>
                <a:lnTo>
                  <a:pt x="2260718" y="472916"/>
                </a:lnTo>
                <a:lnTo>
                  <a:pt x="2260526" y="140790"/>
                </a:lnTo>
                <a:lnTo>
                  <a:pt x="2252159" y="98788"/>
                </a:lnTo>
                <a:lnTo>
                  <a:pt x="2232767" y="61913"/>
                </a:lnTo>
                <a:lnTo>
                  <a:pt x="2204218" y="32032"/>
                </a:lnTo>
                <a:lnTo>
                  <a:pt x="2168380" y="11012"/>
                </a:lnTo>
                <a:lnTo>
                  <a:pt x="2127121" y="722"/>
                </a:lnTo>
                <a:lnTo>
                  <a:pt x="2112486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953508" y="3818347"/>
            <a:ext cx="2186939" cy="547369"/>
          </a:xfrm>
          <a:custGeom>
            <a:avLst/>
            <a:gdLst/>
            <a:ahLst/>
            <a:cxnLst/>
            <a:rect l="0" t="0" r="0" b="0"/>
            <a:pathLst>
              <a:path w="2186940" h="547370" extrusionOk="0">
                <a:moveTo>
                  <a:pt x="2075418" y="0"/>
                </a:moveTo>
                <a:lnTo>
                  <a:pt x="105488" y="144"/>
                </a:lnTo>
                <a:lnTo>
                  <a:pt x="64306" y="10430"/>
                </a:lnTo>
                <a:lnTo>
                  <a:pt x="30789" y="34597"/>
                </a:lnTo>
                <a:lnTo>
                  <a:pt x="8249" y="69322"/>
                </a:lnTo>
                <a:lnTo>
                  <a:pt x="0" y="111283"/>
                </a:lnTo>
                <a:lnTo>
                  <a:pt x="144" y="441527"/>
                </a:lnTo>
                <a:lnTo>
                  <a:pt x="10414" y="482744"/>
                </a:lnTo>
                <a:lnTo>
                  <a:pt x="34550" y="516299"/>
                </a:lnTo>
                <a:lnTo>
                  <a:pt x="69238" y="538869"/>
                </a:lnTo>
                <a:lnTo>
                  <a:pt x="111164" y="547131"/>
                </a:lnTo>
                <a:lnTo>
                  <a:pt x="2081094" y="546986"/>
                </a:lnTo>
                <a:lnTo>
                  <a:pt x="2122276" y="536701"/>
                </a:lnTo>
                <a:lnTo>
                  <a:pt x="2155793" y="512533"/>
                </a:lnTo>
                <a:lnTo>
                  <a:pt x="2178333" y="477808"/>
                </a:lnTo>
                <a:lnTo>
                  <a:pt x="2186583" y="435847"/>
                </a:lnTo>
                <a:lnTo>
                  <a:pt x="2186439" y="105604"/>
                </a:lnTo>
                <a:lnTo>
                  <a:pt x="2176168" y="64386"/>
                </a:lnTo>
                <a:lnTo>
                  <a:pt x="2152032" y="30831"/>
                </a:lnTo>
                <a:lnTo>
                  <a:pt x="2117344" y="8261"/>
                </a:lnTo>
                <a:lnTo>
                  <a:pt x="2075418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3990578" y="3855454"/>
            <a:ext cx="2112644" cy="473074"/>
          </a:xfrm>
          <a:custGeom>
            <a:avLst/>
            <a:gdLst/>
            <a:ahLst/>
            <a:cxnLst/>
            <a:rect l="0" t="0" r="0" b="0"/>
            <a:pathLst>
              <a:path w="2112645" h="473075" extrusionOk="0">
                <a:moveTo>
                  <a:pt x="2038350" y="0"/>
                </a:moveTo>
                <a:lnTo>
                  <a:pt x="74095" y="0"/>
                </a:lnTo>
                <a:lnTo>
                  <a:pt x="59656" y="1423"/>
                </a:lnTo>
                <a:lnTo>
                  <a:pt x="23024" y="20555"/>
                </a:lnTo>
                <a:lnTo>
                  <a:pt x="2221" y="56168"/>
                </a:lnTo>
                <a:lnTo>
                  <a:pt x="0" y="398739"/>
                </a:lnTo>
                <a:lnTo>
                  <a:pt x="1420" y="413190"/>
                </a:lnTo>
                <a:lnTo>
                  <a:pt x="20521" y="449872"/>
                </a:lnTo>
                <a:lnTo>
                  <a:pt x="56080" y="470722"/>
                </a:lnTo>
                <a:lnTo>
                  <a:pt x="2038350" y="472955"/>
                </a:lnTo>
                <a:lnTo>
                  <a:pt x="2052782" y="471532"/>
                </a:lnTo>
                <a:lnTo>
                  <a:pt x="2089418" y="452401"/>
                </a:lnTo>
                <a:lnTo>
                  <a:pt x="2110248" y="416801"/>
                </a:lnTo>
                <a:lnTo>
                  <a:pt x="2112486" y="74175"/>
                </a:lnTo>
                <a:lnTo>
                  <a:pt x="2111063" y="59469"/>
                </a:lnTo>
                <a:lnTo>
                  <a:pt x="2091945" y="22708"/>
                </a:lnTo>
                <a:lnTo>
                  <a:pt x="2056367" y="2177"/>
                </a:lnTo>
                <a:lnTo>
                  <a:pt x="2038350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451887" y="2807585"/>
            <a:ext cx="2261234" cy="621665"/>
          </a:xfrm>
          <a:custGeom>
            <a:avLst/>
            <a:gdLst/>
            <a:ahLst/>
            <a:cxnLst/>
            <a:rect l="0" t="0" r="0" b="0"/>
            <a:pathLst>
              <a:path w="2261235" h="621664" extrusionOk="0">
                <a:moveTo>
                  <a:pt x="2112486" y="0"/>
                </a:moveTo>
                <a:lnTo>
                  <a:pt x="140674" y="191"/>
                </a:lnTo>
                <a:lnTo>
                  <a:pt x="98698" y="8564"/>
                </a:lnTo>
                <a:lnTo>
                  <a:pt x="61852" y="27969"/>
                </a:lnTo>
                <a:lnTo>
                  <a:pt x="31998" y="56538"/>
                </a:lnTo>
                <a:lnTo>
                  <a:pt x="11000" y="92405"/>
                </a:lnTo>
                <a:lnTo>
                  <a:pt x="722" y="133701"/>
                </a:lnTo>
                <a:lnTo>
                  <a:pt x="0" y="148351"/>
                </a:lnTo>
                <a:lnTo>
                  <a:pt x="193" y="480514"/>
                </a:lnTo>
                <a:lnTo>
                  <a:pt x="8563" y="522523"/>
                </a:lnTo>
                <a:lnTo>
                  <a:pt x="27950" y="559401"/>
                </a:lnTo>
                <a:lnTo>
                  <a:pt x="56493" y="589281"/>
                </a:lnTo>
                <a:lnTo>
                  <a:pt x="92328" y="610297"/>
                </a:lnTo>
                <a:lnTo>
                  <a:pt x="133593" y="620585"/>
                </a:lnTo>
                <a:lnTo>
                  <a:pt x="148233" y="621308"/>
                </a:lnTo>
                <a:lnTo>
                  <a:pt x="2120073" y="621114"/>
                </a:lnTo>
                <a:lnTo>
                  <a:pt x="2162028" y="612734"/>
                </a:lnTo>
                <a:lnTo>
                  <a:pt x="2198864" y="593325"/>
                </a:lnTo>
                <a:lnTo>
                  <a:pt x="2228716" y="564750"/>
                </a:lnTo>
                <a:lnTo>
                  <a:pt x="2249716" y="528877"/>
                </a:lnTo>
                <a:lnTo>
                  <a:pt x="2259997" y="487570"/>
                </a:lnTo>
                <a:lnTo>
                  <a:pt x="2260719" y="472916"/>
                </a:lnTo>
                <a:lnTo>
                  <a:pt x="2260527" y="140789"/>
                </a:lnTo>
                <a:lnTo>
                  <a:pt x="2252160" y="98787"/>
                </a:lnTo>
                <a:lnTo>
                  <a:pt x="2232768" y="61912"/>
                </a:lnTo>
                <a:lnTo>
                  <a:pt x="2204219" y="32031"/>
                </a:lnTo>
                <a:lnTo>
                  <a:pt x="2168381" y="11012"/>
                </a:lnTo>
                <a:lnTo>
                  <a:pt x="2127121" y="722"/>
                </a:lnTo>
                <a:lnTo>
                  <a:pt x="2112486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488916" y="2844653"/>
            <a:ext cx="2186939" cy="547370"/>
          </a:xfrm>
          <a:custGeom>
            <a:avLst/>
            <a:gdLst/>
            <a:ahLst/>
            <a:cxnLst/>
            <a:rect l="0" t="0" r="0" b="0"/>
            <a:pathLst>
              <a:path w="2186940" h="547369" extrusionOk="0">
                <a:moveTo>
                  <a:pt x="2075458" y="0"/>
                </a:moveTo>
                <a:lnTo>
                  <a:pt x="105497" y="145"/>
                </a:lnTo>
                <a:lnTo>
                  <a:pt x="64318" y="10440"/>
                </a:lnTo>
                <a:lnTo>
                  <a:pt x="30798" y="34608"/>
                </a:lnTo>
                <a:lnTo>
                  <a:pt x="8252" y="69330"/>
                </a:lnTo>
                <a:lnTo>
                  <a:pt x="0" y="111283"/>
                </a:lnTo>
                <a:lnTo>
                  <a:pt x="145" y="441560"/>
                </a:lnTo>
                <a:lnTo>
                  <a:pt x="10431" y="482765"/>
                </a:lnTo>
                <a:lnTo>
                  <a:pt x="34582" y="516310"/>
                </a:lnTo>
                <a:lnTo>
                  <a:pt x="69279" y="538873"/>
                </a:lnTo>
                <a:lnTo>
                  <a:pt x="111205" y="547132"/>
                </a:lnTo>
                <a:lnTo>
                  <a:pt x="2081130" y="546988"/>
                </a:lnTo>
                <a:lnTo>
                  <a:pt x="2122298" y="536702"/>
                </a:lnTo>
                <a:lnTo>
                  <a:pt x="2155818" y="512534"/>
                </a:lnTo>
                <a:lnTo>
                  <a:pt x="2178367" y="477809"/>
                </a:lnTo>
                <a:lnTo>
                  <a:pt x="2186622" y="435848"/>
                </a:lnTo>
                <a:lnTo>
                  <a:pt x="2186478" y="105604"/>
                </a:lnTo>
                <a:lnTo>
                  <a:pt x="2176201" y="64387"/>
                </a:lnTo>
                <a:lnTo>
                  <a:pt x="2152056" y="30832"/>
                </a:lnTo>
                <a:lnTo>
                  <a:pt x="2117367" y="8261"/>
                </a:lnTo>
                <a:lnTo>
                  <a:pt x="2075458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525984" y="2881761"/>
            <a:ext cx="2112644" cy="473074"/>
          </a:xfrm>
          <a:custGeom>
            <a:avLst/>
            <a:gdLst/>
            <a:ahLst/>
            <a:cxnLst/>
            <a:rect l="0" t="0" r="0" b="0"/>
            <a:pathLst>
              <a:path w="2112645" h="473075" extrusionOk="0">
                <a:moveTo>
                  <a:pt x="2038389" y="0"/>
                </a:moveTo>
                <a:lnTo>
                  <a:pt x="74136" y="0"/>
                </a:lnTo>
                <a:lnTo>
                  <a:pt x="59699" y="1422"/>
                </a:lnTo>
                <a:lnTo>
                  <a:pt x="23056" y="20544"/>
                </a:lnTo>
                <a:lnTo>
                  <a:pt x="2230" y="56142"/>
                </a:lnTo>
                <a:lnTo>
                  <a:pt x="0" y="398740"/>
                </a:lnTo>
                <a:lnTo>
                  <a:pt x="1421" y="413188"/>
                </a:lnTo>
                <a:lnTo>
                  <a:pt x="20530" y="449862"/>
                </a:lnTo>
                <a:lnTo>
                  <a:pt x="56092" y="470715"/>
                </a:lnTo>
                <a:lnTo>
                  <a:pt x="2038389" y="472955"/>
                </a:lnTo>
                <a:lnTo>
                  <a:pt x="2052824" y="471531"/>
                </a:lnTo>
                <a:lnTo>
                  <a:pt x="2089450" y="452392"/>
                </a:lnTo>
                <a:lnTo>
                  <a:pt x="2110257" y="416776"/>
                </a:lnTo>
                <a:lnTo>
                  <a:pt x="2112486" y="74175"/>
                </a:lnTo>
                <a:lnTo>
                  <a:pt x="2111064" y="59466"/>
                </a:lnTo>
                <a:lnTo>
                  <a:pt x="2091954" y="22698"/>
                </a:lnTo>
                <a:lnTo>
                  <a:pt x="2056379" y="2170"/>
                </a:lnTo>
                <a:lnTo>
                  <a:pt x="2038389" y="0"/>
                </a:lnTo>
                <a:close/>
              </a:path>
            </a:pathLst>
          </a:custGeom>
          <a:solidFill>
            <a:srgbClr val="445D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3581400" y="1447800"/>
            <a:ext cx="3031489" cy="6896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www.reactivemanifesto.org/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9"/>
              </a:spcBef>
              <a:buNone/>
            </a:pPr>
            <a:endParaRPr sz="165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7747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 b="0" i="0" u="none" strike="noStrike" cap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Responsive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7155860" y="3033423"/>
            <a:ext cx="617854" cy="1924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Resilient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414348" y="4004706"/>
            <a:ext cx="1113155" cy="1924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Driven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282308" y="3031009"/>
            <a:ext cx="479425" cy="1924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Elastic</a:t>
            </a:r>
          </a:p>
        </p:txBody>
      </p:sp>
      <p:sp>
        <p:nvSpPr>
          <p:cNvPr id="247" name="Shape 247"/>
          <p:cNvSpPr/>
          <p:nvPr/>
        </p:nvSpPr>
        <p:spPr>
          <a:xfrm>
            <a:off x="2748992" y="2220568"/>
            <a:ext cx="1087754" cy="573404"/>
          </a:xfrm>
          <a:custGeom>
            <a:avLst/>
            <a:gdLst/>
            <a:ahLst/>
            <a:cxnLst/>
            <a:rect l="0" t="0" r="0" b="0"/>
            <a:pathLst>
              <a:path w="1087754" h="573405" extrusionOk="0">
                <a:moveTo>
                  <a:pt x="1087755" y="0"/>
                </a:moveTo>
                <a:lnTo>
                  <a:pt x="1044815" y="10902"/>
                </a:lnTo>
                <a:lnTo>
                  <a:pt x="1002443" y="22173"/>
                </a:lnTo>
                <a:lnTo>
                  <a:pt x="960651" y="33809"/>
                </a:lnTo>
                <a:lnTo>
                  <a:pt x="919453" y="45803"/>
                </a:lnTo>
                <a:lnTo>
                  <a:pt x="878860" y="58150"/>
                </a:lnTo>
                <a:lnTo>
                  <a:pt x="838885" y="70845"/>
                </a:lnTo>
                <a:lnTo>
                  <a:pt x="799541" y="83881"/>
                </a:lnTo>
                <a:lnTo>
                  <a:pt x="760840" y="97254"/>
                </a:lnTo>
                <a:lnTo>
                  <a:pt x="722795" y="110957"/>
                </a:lnTo>
                <a:lnTo>
                  <a:pt x="685418" y="124985"/>
                </a:lnTo>
                <a:lnTo>
                  <a:pt x="648721" y="139334"/>
                </a:lnTo>
                <a:lnTo>
                  <a:pt x="612718" y="153996"/>
                </a:lnTo>
                <a:lnTo>
                  <a:pt x="577421" y="168967"/>
                </a:lnTo>
                <a:lnTo>
                  <a:pt x="508994" y="199812"/>
                </a:lnTo>
                <a:lnTo>
                  <a:pt x="443540" y="231826"/>
                </a:lnTo>
                <a:lnTo>
                  <a:pt x="381160" y="264963"/>
                </a:lnTo>
                <a:lnTo>
                  <a:pt x="328740" y="295096"/>
                </a:lnTo>
                <a:lnTo>
                  <a:pt x="285349" y="321899"/>
                </a:lnTo>
                <a:lnTo>
                  <a:pt x="243914" y="349337"/>
                </a:lnTo>
                <a:lnTo>
                  <a:pt x="204479" y="377388"/>
                </a:lnTo>
                <a:lnTo>
                  <a:pt x="167089" y="406028"/>
                </a:lnTo>
                <a:lnTo>
                  <a:pt x="131789" y="435236"/>
                </a:lnTo>
                <a:lnTo>
                  <a:pt x="98623" y="464989"/>
                </a:lnTo>
                <a:lnTo>
                  <a:pt x="67637" y="495264"/>
                </a:lnTo>
                <a:lnTo>
                  <a:pt x="38875" y="526038"/>
                </a:lnTo>
                <a:lnTo>
                  <a:pt x="12381" y="557289"/>
                </a:lnTo>
                <a:lnTo>
                  <a:pt x="0" y="573087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3725583" y="2220568"/>
            <a:ext cx="101599" cy="46354"/>
          </a:xfrm>
          <a:custGeom>
            <a:avLst/>
            <a:gdLst/>
            <a:ahLst/>
            <a:cxnLst/>
            <a:rect l="0" t="0" r="0" b="0"/>
            <a:pathLst>
              <a:path w="101600" h="46355" extrusionOk="0">
                <a:moveTo>
                  <a:pt x="0" y="0"/>
                </a:moveTo>
                <a:lnTo>
                  <a:pt x="38382" y="291"/>
                </a:lnTo>
                <a:lnTo>
                  <a:pt x="63252" y="633"/>
                </a:lnTo>
                <a:lnTo>
                  <a:pt x="75775" y="786"/>
                </a:lnTo>
                <a:lnTo>
                  <a:pt x="88493" y="899"/>
                </a:lnTo>
                <a:lnTo>
                  <a:pt x="101506" y="951"/>
                </a:lnTo>
                <a:lnTo>
                  <a:pt x="90584" y="7516"/>
                </a:lnTo>
                <a:lnTo>
                  <a:pt x="79813" y="13959"/>
                </a:lnTo>
                <a:lnTo>
                  <a:pt x="69122" y="20336"/>
                </a:lnTo>
                <a:lnTo>
                  <a:pt x="58437" y="26702"/>
                </a:lnTo>
                <a:lnTo>
                  <a:pt x="47685" y="33112"/>
                </a:lnTo>
                <a:lnTo>
                  <a:pt x="36795" y="39622"/>
                </a:lnTo>
                <a:lnTo>
                  <a:pt x="25694" y="46287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2765700" y="3463182"/>
            <a:ext cx="1101724" cy="559434"/>
          </a:xfrm>
          <a:custGeom>
            <a:avLst/>
            <a:gdLst/>
            <a:ahLst/>
            <a:cxnLst/>
            <a:rect l="0" t="0" r="0" b="0"/>
            <a:pathLst>
              <a:path w="1101725" h="559435" extrusionOk="0">
                <a:moveTo>
                  <a:pt x="0" y="0"/>
                </a:moveTo>
                <a:lnTo>
                  <a:pt x="31068" y="35580"/>
                </a:lnTo>
                <a:lnTo>
                  <a:pt x="65036" y="70521"/>
                </a:lnTo>
                <a:lnTo>
                  <a:pt x="101841" y="104795"/>
                </a:lnTo>
                <a:lnTo>
                  <a:pt x="141420" y="138376"/>
                </a:lnTo>
                <a:lnTo>
                  <a:pt x="183713" y="171235"/>
                </a:lnTo>
                <a:lnTo>
                  <a:pt x="228657" y="203346"/>
                </a:lnTo>
                <a:lnTo>
                  <a:pt x="276190" y="234683"/>
                </a:lnTo>
                <a:lnTo>
                  <a:pt x="326252" y="265217"/>
                </a:lnTo>
                <a:lnTo>
                  <a:pt x="378779" y="294922"/>
                </a:lnTo>
                <a:lnTo>
                  <a:pt x="433710" y="323770"/>
                </a:lnTo>
                <a:lnTo>
                  <a:pt x="490983" y="351735"/>
                </a:lnTo>
                <a:lnTo>
                  <a:pt x="550537" y="378790"/>
                </a:lnTo>
                <a:lnTo>
                  <a:pt x="612310" y="404907"/>
                </a:lnTo>
                <a:lnTo>
                  <a:pt x="676239" y="430059"/>
                </a:lnTo>
                <a:lnTo>
                  <a:pt x="742263" y="454220"/>
                </a:lnTo>
                <a:lnTo>
                  <a:pt x="810321" y="477361"/>
                </a:lnTo>
                <a:lnTo>
                  <a:pt x="880350" y="499457"/>
                </a:lnTo>
                <a:lnTo>
                  <a:pt x="952288" y="520479"/>
                </a:lnTo>
                <a:lnTo>
                  <a:pt x="1026074" y="540402"/>
                </a:lnTo>
                <a:lnTo>
                  <a:pt x="1101645" y="559197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2772744" y="3471831"/>
            <a:ext cx="76834" cy="90169"/>
          </a:xfrm>
          <a:custGeom>
            <a:avLst/>
            <a:gdLst/>
            <a:ahLst/>
            <a:cxnLst/>
            <a:rect l="0" t="0" r="0" b="0"/>
            <a:pathLst>
              <a:path w="76835" h="90170" extrusionOk="0">
                <a:moveTo>
                  <a:pt x="47606" y="89657"/>
                </a:moveTo>
                <a:lnTo>
                  <a:pt x="28664" y="55680"/>
                </a:lnTo>
                <a:lnTo>
                  <a:pt x="5675" y="11500"/>
                </a:lnTo>
                <a:lnTo>
                  <a:pt x="0" y="0"/>
                </a:lnTo>
                <a:lnTo>
                  <a:pt x="10961" y="6230"/>
                </a:lnTo>
                <a:lnTo>
                  <a:pt x="21728" y="12430"/>
                </a:lnTo>
                <a:lnTo>
                  <a:pt x="32406" y="18630"/>
                </a:lnTo>
                <a:lnTo>
                  <a:pt x="43102" y="24861"/>
                </a:lnTo>
                <a:lnTo>
                  <a:pt x="53925" y="31153"/>
                </a:lnTo>
                <a:lnTo>
                  <a:pt x="64981" y="37538"/>
                </a:lnTo>
                <a:lnTo>
                  <a:pt x="76376" y="44046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6238317" y="3474336"/>
            <a:ext cx="1080769" cy="545465"/>
          </a:xfrm>
          <a:custGeom>
            <a:avLst/>
            <a:gdLst/>
            <a:ahLst/>
            <a:cxnLst/>
            <a:rect l="0" t="0" r="0" b="0"/>
            <a:pathLst>
              <a:path w="1080770" h="545464" extrusionOk="0">
                <a:moveTo>
                  <a:pt x="0" y="545266"/>
                </a:moveTo>
                <a:lnTo>
                  <a:pt x="73524" y="526642"/>
                </a:lnTo>
                <a:lnTo>
                  <a:pt x="145350" y="506959"/>
                </a:lnTo>
                <a:lnTo>
                  <a:pt x="215417" y="486241"/>
                </a:lnTo>
                <a:lnTo>
                  <a:pt x="283667" y="464513"/>
                </a:lnTo>
                <a:lnTo>
                  <a:pt x="350041" y="441801"/>
                </a:lnTo>
                <a:lnTo>
                  <a:pt x="414479" y="418130"/>
                </a:lnTo>
                <a:lnTo>
                  <a:pt x="476923" y="393524"/>
                </a:lnTo>
                <a:lnTo>
                  <a:pt x="537314" y="368008"/>
                </a:lnTo>
                <a:lnTo>
                  <a:pt x="595592" y="341608"/>
                </a:lnTo>
                <a:lnTo>
                  <a:pt x="651698" y="314349"/>
                </a:lnTo>
                <a:lnTo>
                  <a:pt x="705574" y="286256"/>
                </a:lnTo>
                <a:lnTo>
                  <a:pt x="757160" y="257353"/>
                </a:lnTo>
                <a:lnTo>
                  <a:pt x="806397" y="227666"/>
                </a:lnTo>
                <a:lnTo>
                  <a:pt x="853227" y="197219"/>
                </a:lnTo>
                <a:lnTo>
                  <a:pt x="897589" y="166039"/>
                </a:lnTo>
                <a:lnTo>
                  <a:pt x="939426" y="134149"/>
                </a:lnTo>
                <a:lnTo>
                  <a:pt x="978678" y="101575"/>
                </a:lnTo>
                <a:lnTo>
                  <a:pt x="1015286" y="68343"/>
                </a:lnTo>
                <a:lnTo>
                  <a:pt x="1049191" y="34476"/>
                </a:lnTo>
                <a:lnTo>
                  <a:pt x="1080333" y="0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236702" y="3481054"/>
            <a:ext cx="77469" cy="88899"/>
          </a:xfrm>
          <a:custGeom>
            <a:avLst/>
            <a:gdLst/>
            <a:ahLst/>
            <a:cxnLst/>
            <a:rect l="0" t="0" r="0" b="0"/>
            <a:pathLst>
              <a:path w="77470" h="88900" extrusionOk="0">
                <a:moveTo>
                  <a:pt x="28213" y="88768"/>
                </a:moveTo>
                <a:lnTo>
                  <a:pt x="47329" y="55726"/>
                </a:lnTo>
                <a:lnTo>
                  <a:pt x="71241" y="11658"/>
                </a:lnTo>
                <a:lnTo>
                  <a:pt x="77194" y="0"/>
                </a:lnTo>
                <a:lnTo>
                  <a:pt x="66300" y="5975"/>
                </a:lnTo>
                <a:lnTo>
                  <a:pt x="55494" y="11979"/>
                </a:lnTo>
                <a:lnTo>
                  <a:pt x="44697" y="18023"/>
                </a:lnTo>
                <a:lnTo>
                  <a:pt x="33828" y="24113"/>
                </a:lnTo>
                <a:lnTo>
                  <a:pt x="22809" y="30259"/>
                </a:lnTo>
                <a:lnTo>
                  <a:pt x="11560" y="36470"/>
                </a:lnTo>
                <a:lnTo>
                  <a:pt x="0" y="42754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6257764" y="2221520"/>
            <a:ext cx="1052829" cy="531494"/>
          </a:xfrm>
          <a:custGeom>
            <a:avLst/>
            <a:gdLst/>
            <a:ahLst/>
            <a:cxnLst/>
            <a:rect l="0" t="0" r="0" b="0"/>
            <a:pathLst>
              <a:path w="1052829" h="531494" extrusionOk="0">
                <a:moveTo>
                  <a:pt x="1052551" y="531336"/>
                </a:moveTo>
                <a:lnTo>
                  <a:pt x="1011958" y="488118"/>
                </a:lnTo>
                <a:lnTo>
                  <a:pt x="966981" y="445850"/>
                </a:lnTo>
                <a:lnTo>
                  <a:pt x="917736" y="404594"/>
                </a:lnTo>
                <a:lnTo>
                  <a:pt x="864339" y="364411"/>
                </a:lnTo>
                <a:lnTo>
                  <a:pt x="806906" y="325363"/>
                </a:lnTo>
                <a:lnTo>
                  <a:pt x="745553" y="287511"/>
                </a:lnTo>
                <a:lnTo>
                  <a:pt x="680397" y="250918"/>
                </a:lnTo>
                <a:lnTo>
                  <a:pt x="646429" y="233112"/>
                </a:lnTo>
                <a:lnTo>
                  <a:pt x="611554" y="215644"/>
                </a:lnTo>
                <a:lnTo>
                  <a:pt x="575786" y="198522"/>
                </a:lnTo>
                <a:lnTo>
                  <a:pt x="539140" y="181752"/>
                </a:lnTo>
                <a:lnTo>
                  <a:pt x="501631" y="165344"/>
                </a:lnTo>
                <a:lnTo>
                  <a:pt x="463272" y="149304"/>
                </a:lnTo>
                <a:lnTo>
                  <a:pt x="421080" y="132275"/>
                </a:lnTo>
                <a:lnTo>
                  <a:pt x="377910" y="115698"/>
                </a:lnTo>
                <a:lnTo>
                  <a:pt x="333784" y="99577"/>
                </a:lnTo>
                <a:lnTo>
                  <a:pt x="288724" y="83919"/>
                </a:lnTo>
                <a:lnTo>
                  <a:pt x="242753" y="68728"/>
                </a:lnTo>
                <a:lnTo>
                  <a:pt x="195892" y="54012"/>
                </a:lnTo>
                <a:lnTo>
                  <a:pt x="148165" y="39775"/>
                </a:lnTo>
                <a:lnTo>
                  <a:pt x="99592" y="26024"/>
                </a:lnTo>
                <a:lnTo>
                  <a:pt x="50196" y="12763"/>
                </a:lnTo>
                <a:lnTo>
                  <a:pt x="25197" y="6319"/>
                </a:lnTo>
                <a:lnTo>
                  <a:pt x="0" y="0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270330" y="2221520"/>
            <a:ext cx="101599" cy="47624"/>
          </a:xfrm>
          <a:custGeom>
            <a:avLst/>
            <a:gdLst/>
            <a:ahLst/>
            <a:cxnLst/>
            <a:rect l="0" t="0" r="0" b="0"/>
            <a:pathLst>
              <a:path w="101600" h="47625" extrusionOk="0">
                <a:moveTo>
                  <a:pt x="101417" y="0"/>
                </a:moveTo>
                <a:lnTo>
                  <a:pt x="63312" y="43"/>
                </a:lnTo>
                <a:lnTo>
                  <a:pt x="13156" y="558"/>
                </a:lnTo>
                <a:lnTo>
                  <a:pt x="0" y="834"/>
                </a:lnTo>
                <a:lnTo>
                  <a:pt x="10627" y="7713"/>
                </a:lnTo>
                <a:lnTo>
                  <a:pt x="21185" y="14333"/>
                </a:lnTo>
                <a:lnTo>
                  <a:pt x="31734" y="20797"/>
                </a:lnTo>
                <a:lnTo>
                  <a:pt x="42335" y="27204"/>
                </a:lnTo>
                <a:lnTo>
                  <a:pt x="53049" y="33657"/>
                </a:lnTo>
                <a:lnTo>
                  <a:pt x="63938" y="40256"/>
                </a:lnTo>
                <a:lnTo>
                  <a:pt x="75061" y="47103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005107" y="2520610"/>
            <a:ext cx="55879" cy="97789"/>
          </a:xfrm>
          <a:custGeom>
            <a:avLst/>
            <a:gdLst/>
            <a:ahLst/>
            <a:cxnLst/>
            <a:rect l="0" t="0" r="0" b="0"/>
            <a:pathLst>
              <a:path w="55879" h="97789" extrusionOk="0">
                <a:moveTo>
                  <a:pt x="0" y="97785"/>
                </a:moveTo>
                <a:lnTo>
                  <a:pt x="10604" y="60725"/>
                </a:lnTo>
                <a:lnTo>
                  <a:pt x="23822" y="12613"/>
                </a:lnTo>
                <a:lnTo>
                  <a:pt x="27165" y="0"/>
                </a:lnTo>
                <a:lnTo>
                  <a:pt x="31102" y="12172"/>
                </a:lnTo>
                <a:lnTo>
                  <a:pt x="45336" y="59891"/>
                </a:lnTo>
                <a:lnTo>
                  <a:pt x="52102" y="84607"/>
                </a:lnTo>
                <a:lnTo>
                  <a:pt x="55538" y="97539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923269" y="3104798"/>
            <a:ext cx="85089" cy="55243"/>
          </a:xfrm>
          <a:custGeom>
            <a:avLst/>
            <a:gdLst/>
            <a:ahLst/>
            <a:cxnLst/>
            <a:rect l="0" t="0" r="0" b="0"/>
            <a:pathLst>
              <a:path w="85089" h="55244" extrusionOk="0">
                <a:moveTo>
                  <a:pt x="84889" y="55171"/>
                </a:moveTo>
                <a:lnTo>
                  <a:pt x="48044" y="44660"/>
                </a:lnTo>
                <a:lnTo>
                  <a:pt x="0" y="30284"/>
                </a:lnTo>
                <a:lnTo>
                  <a:pt x="10260" y="25342"/>
                </a:lnTo>
                <a:lnTo>
                  <a:pt x="56635" y="8266"/>
                </a:lnTo>
                <a:lnTo>
                  <a:pt x="69681" y="4190"/>
                </a:lnTo>
                <a:lnTo>
                  <a:pt x="83355" y="0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6091910" y="3104798"/>
            <a:ext cx="85089" cy="55243"/>
          </a:xfrm>
          <a:custGeom>
            <a:avLst/>
            <a:gdLst/>
            <a:ahLst/>
            <a:cxnLst/>
            <a:rect l="0" t="0" r="0" b="0"/>
            <a:pathLst>
              <a:path w="85089" h="55244" extrusionOk="0">
                <a:moveTo>
                  <a:pt x="0" y="55171"/>
                </a:moveTo>
                <a:lnTo>
                  <a:pt x="36851" y="44664"/>
                </a:lnTo>
                <a:lnTo>
                  <a:pt x="84886" y="30294"/>
                </a:lnTo>
                <a:lnTo>
                  <a:pt x="74628" y="25349"/>
                </a:lnTo>
                <a:lnTo>
                  <a:pt x="28271" y="8267"/>
                </a:lnTo>
                <a:lnTo>
                  <a:pt x="15222" y="4190"/>
                </a:lnTo>
                <a:lnTo>
                  <a:pt x="1536" y="0"/>
                </a:lnTo>
              </a:path>
            </a:pathLst>
          </a:custGeom>
          <a:noFill/>
          <a:ln w="17975" cap="flat">
            <a:solidFill>
              <a:srgbClr val="445D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292989" y="1432559"/>
            <a:ext cx="680720" cy="680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685925" rIns="0" bIns="0" anchor="t" anchorCtr="0">
            <a:noAutofit/>
          </a:bodyPr>
          <a:lstStyle/>
          <a:p>
            <a:pPr marL="2466975" marR="0" lvl="0" indent="-317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800" b="1" i="0" u="none" strike="noStrike" cap="none" baseline="0">
                <a:solidFill>
                  <a:srgbClr val="D2B48C"/>
                </a:solidFill>
              </a:rPr>
              <a:t>Responsive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9737" y="274788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529737" y="304506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529737" y="334224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529737" y="363942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529737" y="393660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467104" y="1488138"/>
            <a:ext cx="7124191" cy="3656329"/>
          </a:xfrm>
          <a:prstGeom prst="rect">
            <a:avLst/>
          </a:prstGeom>
          <a:noFill/>
          <a:ln>
            <a:noFill/>
          </a:ln>
        </p:spPr>
        <p:txBody>
          <a:bodyPr lIns="0" tIns="763250" rIns="0" bIns="0" anchor="t" anchorCtr="0">
            <a:noAutofit/>
          </a:bodyPr>
          <a:lstStyle/>
          <a:p>
            <a:pPr marL="902335" marR="0" lvl="0" indent="-63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rgbClr val="D2B48C"/>
                </a:solidFill>
              </a:rPr>
              <a:t>Always respond meaningfully in a timely </a:t>
            </a:r>
            <a:r>
              <a:rPr lang="en-US" sz="1800" b="1" i="0" u="none" strike="noStrike" cap="none" baseline="0" dirty="0" smtClean="0">
                <a:solidFill>
                  <a:srgbClr val="D2B48C"/>
                </a:solidFill>
              </a:rPr>
              <a:t>manner</a:t>
            </a:r>
            <a:endParaRPr lang="en-US" sz="1800" b="1" i="0" u="none" strike="noStrike" cap="none" baseline="0" dirty="0">
              <a:solidFill>
                <a:srgbClr val="D2B48C"/>
              </a:solidFill>
            </a:endParaRPr>
          </a:p>
          <a:p>
            <a:pPr marL="276860" marR="5080" lvl="0" indent="-10159" algn="l" rtl="0">
              <a:lnSpc>
                <a:spcPct val="108300"/>
              </a:lnSpc>
              <a:spcBef>
                <a:spcPts val="119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"In Memory" improves performance by 1-2 orders of magnitude Formulate meaningful response metrics for Data Science </a:t>
            </a:r>
            <a:r>
              <a:rPr lang="en-US" sz="1800" b="0" i="0" u="none" strike="noStrike" cap="none" baseline="0" dirty="0" smtClean="0">
                <a:solidFill>
                  <a:srgbClr val="F5DEB3"/>
                </a:solidFill>
              </a:rPr>
              <a:t>Leverage 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statistics to shrink sample populations</a:t>
            </a:r>
          </a:p>
          <a:p>
            <a:pPr marL="276860" marR="1677035" lvl="0" indent="-10159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Weigh </a:t>
            </a:r>
            <a:r>
              <a:rPr lang="en-US" sz="1800" b="0" i="0" u="none" strike="noStrike" cap="none" baseline="0" dirty="0" err="1">
                <a:solidFill>
                  <a:srgbClr val="F5DEB3"/>
                </a:solidFill>
              </a:rPr>
              <a:t>beneﬁts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 between real time and near time Keep your common sense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18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Don't let brute force do your thinking for you</a:t>
            </a:r>
          </a:p>
        </p:txBody>
      </p:sp>
      <p:sp>
        <p:nvSpPr>
          <p:cNvPr id="272" name="Shape 272"/>
          <p:cNvSpPr/>
          <p:nvPr/>
        </p:nvSpPr>
        <p:spPr>
          <a:xfrm>
            <a:off x="1529737" y="423378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3865760" y="2296159"/>
            <a:ext cx="680719" cy="114299"/>
          </a:xfrm>
          <a:custGeom>
            <a:avLst/>
            <a:gdLst/>
            <a:ahLst/>
            <a:cxnLst/>
            <a:rect l="0" t="0" r="0" b="0"/>
            <a:pathLst>
              <a:path w="680720" h="114300" extrusionOk="0">
                <a:moveTo>
                  <a:pt x="0" y="114300"/>
                </a:moveTo>
                <a:lnTo>
                  <a:pt x="680719" y="114300"/>
                </a:lnTo>
                <a:lnTo>
                  <a:pt x="68071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3865760" y="1838959"/>
            <a:ext cx="107313" cy="457199"/>
          </a:xfrm>
          <a:custGeom>
            <a:avLst/>
            <a:gdLst/>
            <a:ahLst/>
            <a:cxnLst/>
            <a:rect l="0" t="0" r="0" b="0"/>
            <a:pathLst>
              <a:path w="107314" h="457200" extrusionOk="0">
                <a:moveTo>
                  <a:pt x="0" y="457200"/>
                </a:moveTo>
                <a:lnTo>
                  <a:pt x="106799" y="457200"/>
                </a:lnTo>
                <a:lnTo>
                  <a:pt x="10679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865760" y="1729739"/>
            <a:ext cx="680719" cy="109220"/>
          </a:xfrm>
          <a:custGeom>
            <a:avLst/>
            <a:gdLst/>
            <a:ahLst/>
            <a:cxnLst/>
            <a:rect l="0" t="0" r="0" b="0"/>
            <a:pathLst>
              <a:path w="680720" h="109219" extrusionOk="0">
                <a:moveTo>
                  <a:pt x="0" y="109219"/>
                </a:moveTo>
                <a:lnTo>
                  <a:pt x="680719" y="109219"/>
                </a:lnTo>
                <a:lnTo>
                  <a:pt x="680719" y="0"/>
                </a:lnTo>
                <a:lnTo>
                  <a:pt x="0" y="0"/>
                </a:lnTo>
                <a:lnTo>
                  <a:pt x="0" y="109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429758" y="1838959"/>
            <a:ext cx="116838" cy="457199"/>
          </a:xfrm>
          <a:custGeom>
            <a:avLst/>
            <a:gdLst/>
            <a:ahLst/>
            <a:cxnLst/>
            <a:rect l="0" t="0" r="0" b="0"/>
            <a:pathLst>
              <a:path w="116839" h="457200" extrusionOk="0">
                <a:moveTo>
                  <a:pt x="116720" y="0"/>
                </a:moveTo>
                <a:lnTo>
                  <a:pt x="0" y="0"/>
                </a:lnTo>
                <a:lnTo>
                  <a:pt x="0" y="457200"/>
                </a:lnTo>
                <a:lnTo>
                  <a:pt x="116720" y="457200"/>
                </a:lnTo>
                <a:lnTo>
                  <a:pt x="1167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3977519" y="1841260"/>
            <a:ext cx="457199" cy="457199"/>
          </a:xfrm>
          <a:custGeom>
            <a:avLst/>
            <a:gdLst/>
            <a:ahLst/>
            <a:cxnLst/>
            <a:rect l="0" t="0" r="0" b="0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3977519" y="1841260"/>
            <a:ext cx="457199" cy="457199"/>
          </a:xfrm>
          <a:custGeom>
            <a:avLst/>
            <a:gdLst/>
            <a:ahLst/>
            <a:cxnLst/>
            <a:rect l="0" t="0" r="0" b="0"/>
            <a:pathLst>
              <a:path w="457200" h="457200" extrusionOk="0">
                <a:moveTo>
                  <a:pt x="228600" y="0"/>
                </a:moveTo>
                <a:lnTo>
                  <a:pt x="173666" y="6641"/>
                </a:lnTo>
                <a:lnTo>
                  <a:pt x="123548" y="25509"/>
                </a:lnTo>
                <a:lnTo>
                  <a:pt x="79832" y="55017"/>
                </a:lnTo>
                <a:lnTo>
                  <a:pt x="44108" y="93577"/>
                </a:lnTo>
                <a:lnTo>
                  <a:pt x="17965" y="139604"/>
                </a:lnTo>
                <a:lnTo>
                  <a:pt x="2992" y="191511"/>
                </a:lnTo>
                <a:lnTo>
                  <a:pt x="0" y="228600"/>
                </a:lnTo>
                <a:lnTo>
                  <a:pt x="757" y="247348"/>
                </a:lnTo>
                <a:lnTo>
                  <a:pt x="11654" y="300853"/>
                </a:lnTo>
                <a:lnTo>
                  <a:pt x="34251" y="349014"/>
                </a:lnTo>
                <a:lnTo>
                  <a:pt x="66957" y="390242"/>
                </a:lnTo>
                <a:lnTo>
                  <a:pt x="108186" y="422949"/>
                </a:lnTo>
                <a:lnTo>
                  <a:pt x="156347" y="445545"/>
                </a:lnTo>
                <a:lnTo>
                  <a:pt x="209852" y="456442"/>
                </a:lnTo>
                <a:lnTo>
                  <a:pt x="228600" y="457200"/>
                </a:lnTo>
                <a:lnTo>
                  <a:pt x="247348" y="456442"/>
                </a:lnTo>
                <a:lnTo>
                  <a:pt x="300853" y="445545"/>
                </a:lnTo>
                <a:lnTo>
                  <a:pt x="349014" y="422949"/>
                </a:lnTo>
                <a:lnTo>
                  <a:pt x="390242" y="390242"/>
                </a:lnTo>
                <a:lnTo>
                  <a:pt x="422949" y="349014"/>
                </a:lnTo>
                <a:lnTo>
                  <a:pt x="445545" y="300853"/>
                </a:lnTo>
                <a:lnTo>
                  <a:pt x="456442" y="247348"/>
                </a:lnTo>
                <a:lnTo>
                  <a:pt x="457200" y="228600"/>
                </a:lnTo>
                <a:lnTo>
                  <a:pt x="456442" y="209846"/>
                </a:lnTo>
                <a:lnTo>
                  <a:pt x="445545" y="156332"/>
                </a:lnTo>
                <a:lnTo>
                  <a:pt x="422949" y="108168"/>
                </a:lnTo>
                <a:lnTo>
                  <a:pt x="390242" y="66943"/>
                </a:lnTo>
                <a:lnTo>
                  <a:pt x="349014" y="34241"/>
                </a:lnTo>
                <a:lnTo>
                  <a:pt x="300853" y="11651"/>
                </a:lnTo>
                <a:lnTo>
                  <a:pt x="247348" y="757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3995101" y="1858842"/>
            <a:ext cx="422274" cy="422274"/>
          </a:xfrm>
          <a:custGeom>
            <a:avLst/>
            <a:gdLst/>
            <a:ahLst/>
            <a:cxnLst/>
            <a:rect l="0" t="0" r="0" b="0"/>
            <a:pathLst>
              <a:path w="422275" h="422275" extrusionOk="0">
                <a:moveTo>
                  <a:pt x="211018" y="0"/>
                </a:moveTo>
                <a:lnTo>
                  <a:pt x="160301" y="6131"/>
                </a:lnTo>
                <a:lnTo>
                  <a:pt x="114034" y="23549"/>
                </a:lnTo>
                <a:lnTo>
                  <a:pt x="73681" y="50789"/>
                </a:lnTo>
                <a:lnTo>
                  <a:pt x="40708" y="86385"/>
                </a:lnTo>
                <a:lnTo>
                  <a:pt x="16580" y="128871"/>
                </a:lnTo>
                <a:lnTo>
                  <a:pt x="2761" y="176785"/>
                </a:lnTo>
                <a:lnTo>
                  <a:pt x="0" y="211018"/>
                </a:lnTo>
                <a:lnTo>
                  <a:pt x="699" y="228322"/>
                </a:lnTo>
                <a:lnTo>
                  <a:pt x="10755" y="277708"/>
                </a:lnTo>
                <a:lnTo>
                  <a:pt x="31610" y="322165"/>
                </a:lnTo>
                <a:lnTo>
                  <a:pt x="61798" y="360223"/>
                </a:lnTo>
                <a:lnTo>
                  <a:pt x="99854" y="390417"/>
                </a:lnTo>
                <a:lnTo>
                  <a:pt x="144312" y="411277"/>
                </a:lnTo>
                <a:lnTo>
                  <a:pt x="193708" y="421337"/>
                </a:lnTo>
                <a:lnTo>
                  <a:pt x="211018" y="422037"/>
                </a:lnTo>
                <a:lnTo>
                  <a:pt x="228322" y="421337"/>
                </a:lnTo>
                <a:lnTo>
                  <a:pt x="277708" y="411277"/>
                </a:lnTo>
                <a:lnTo>
                  <a:pt x="322165" y="390417"/>
                </a:lnTo>
                <a:lnTo>
                  <a:pt x="360223" y="360223"/>
                </a:lnTo>
                <a:lnTo>
                  <a:pt x="390417" y="322165"/>
                </a:lnTo>
                <a:lnTo>
                  <a:pt x="411277" y="277708"/>
                </a:lnTo>
                <a:lnTo>
                  <a:pt x="421337" y="228322"/>
                </a:lnTo>
                <a:lnTo>
                  <a:pt x="422037" y="211018"/>
                </a:lnTo>
                <a:lnTo>
                  <a:pt x="421337" y="193708"/>
                </a:lnTo>
                <a:lnTo>
                  <a:pt x="411277" y="144312"/>
                </a:lnTo>
                <a:lnTo>
                  <a:pt x="390417" y="99854"/>
                </a:lnTo>
                <a:lnTo>
                  <a:pt x="360223" y="61798"/>
                </a:lnTo>
                <a:lnTo>
                  <a:pt x="322165" y="31610"/>
                </a:lnTo>
                <a:lnTo>
                  <a:pt x="277708" y="10755"/>
                </a:lnTo>
                <a:lnTo>
                  <a:pt x="228322" y="699"/>
                </a:lnTo>
                <a:lnTo>
                  <a:pt x="211018" y="0"/>
                </a:lnTo>
                <a:close/>
              </a:path>
            </a:pathLst>
          </a:custGeom>
          <a:solidFill>
            <a:srgbClr val="D2B48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012910" y="2015902"/>
            <a:ext cx="386714" cy="247649"/>
          </a:xfrm>
          <a:custGeom>
            <a:avLst/>
            <a:gdLst/>
            <a:ahLst/>
            <a:cxnLst/>
            <a:rect l="0" t="0" r="0" b="0"/>
            <a:pathLst>
              <a:path w="386714" h="247650" extrusionOk="0">
                <a:moveTo>
                  <a:pt x="56724" y="3346"/>
                </a:moveTo>
                <a:lnTo>
                  <a:pt x="18624" y="14474"/>
                </a:lnTo>
                <a:lnTo>
                  <a:pt x="0" y="53377"/>
                </a:lnTo>
                <a:lnTo>
                  <a:pt x="269" y="63031"/>
                </a:lnTo>
                <a:lnTo>
                  <a:pt x="6338" y="102743"/>
                </a:lnTo>
                <a:lnTo>
                  <a:pt x="19493" y="138970"/>
                </a:lnTo>
                <a:lnTo>
                  <a:pt x="47475" y="181215"/>
                </a:lnTo>
                <a:lnTo>
                  <a:pt x="76118" y="207988"/>
                </a:lnTo>
                <a:lnTo>
                  <a:pt x="109252" y="228336"/>
                </a:lnTo>
                <a:lnTo>
                  <a:pt x="145605" y="241507"/>
                </a:lnTo>
                <a:lnTo>
                  <a:pt x="184296" y="247156"/>
                </a:lnTo>
                <a:lnTo>
                  <a:pt x="198818" y="246807"/>
                </a:lnTo>
                <a:lnTo>
                  <a:pt x="239526" y="241071"/>
                </a:lnTo>
                <a:lnTo>
                  <a:pt x="275955" y="228560"/>
                </a:lnTo>
                <a:lnTo>
                  <a:pt x="317887" y="201897"/>
                </a:lnTo>
                <a:lnTo>
                  <a:pt x="345353" y="173016"/>
                </a:lnTo>
                <a:lnTo>
                  <a:pt x="366451" y="139725"/>
                </a:lnTo>
                <a:lnTo>
                  <a:pt x="380112" y="103917"/>
                </a:lnTo>
                <a:lnTo>
                  <a:pt x="385083" y="78639"/>
                </a:lnTo>
                <a:lnTo>
                  <a:pt x="243742" y="78639"/>
                </a:lnTo>
                <a:lnTo>
                  <a:pt x="241987" y="71996"/>
                </a:lnTo>
                <a:lnTo>
                  <a:pt x="214844" y="31383"/>
                </a:lnTo>
                <a:lnTo>
                  <a:pt x="186125" y="18080"/>
                </a:lnTo>
                <a:lnTo>
                  <a:pt x="147198" y="18080"/>
                </a:lnTo>
                <a:lnTo>
                  <a:pt x="137260" y="8487"/>
                </a:lnTo>
                <a:lnTo>
                  <a:pt x="97251" y="8487"/>
                </a:lnTo>
                <a:lnTo>
                  <a:pt x="89400" y="6414"/>
                </a:lnTo>
                <a:lnTo>
                  <a:pt x="79766" y="4565"/>
                </a:lnTo>
                <a:lnTo>
                  <a:pt x="68743" y="3392"/>
                </a:lnTo>
                <a:lnTo>
                  <a:pt x="56724" y="3346"/>
                </a:lnTo>
                <a:close/>
              </a:path>
              <a:path w="386714" h="247650" extrusionOk="0">
                <a:moveTo>
                  <a:pt x="293496" y="43912"/>
                </a:moveTo>
                <a:lnTo>
                  <a:pt x="255419" y="60312"/>
                </a:lnTo>
                <a:lnTo>
                  <a:pt x="243742" y="78639"/>
                </a:lnTo>
                <a:lnTo>
                  <a:pt x="385083" y="78639"/>
                </a:lnTo>
                <a:lnTo>
                  <a:pt x="386271" y="66167"/>
                </a:lnTo>
                <a:lnTo>
                  <a:pt x="386316" y="55704"/>
                </a:lnTo>
                <a:lnTo>
                  <a:pt x="332116" y="55704"/>
                </a:lnTo>
                <a:lnTo>
                  <a:pt x="318464" y="49074"/>
                </a:lnTo>
                <a:lnTo>
                  <a:pt x="305560" y="45211"/>
                </a:lnTo>
                <a:lnTo>
                  <a:pt x="293496" y="43912"/>
                </a:lnTo>
                <a:close/>
              </a:path>
              <a:path w="386714" h="247650" extrusionOk="0">
                <a:moveTo>
                  <a:pt x="365831" y="30604"/>
                </a:moveTo>
                <a:lnTo>
                  <a:pt x="355450" y="32698"/>
                </a:lnTo>
                <a:lnTo>
                  <a:pt x="345334" y="38955"/>
                </a:lnTo>
                <a:lnTo>
                  <a:pt x="335860" y="49695"/>
                </a:lnTo>
                <a:lnTo>
                  <a:pt x="332116" y="55704"/>
                </a:lnTo>
                <a:lnTo>
                  <a:pt x="386316" y="55704"/>
                </a:lnTo>
                <a:lnTo>
                  <a:pt x="386191" y="45211"/>
                </a:lnTo>
                <a:lnTo>
                  <a:pt x="385871" y="37613"/>
                </a:lnTo>
                <a:lnTo>
                  <a:pt x="376097" y="32349"/>
                </a:lnTo>
                <a:lnTo>
                  <a:pt x="365831" y="30604"/>
                </a:lnTo>
                <a:close/>
              </a:path>
              <a:path w="386714" h="247650" extrusionOk="0">
                <a:moveTo>
                  <a:pt x="164615" y="15961"/>
                </a:moveTo>
                <a:lnTo>
                  <a:pt x="147198" y="18080"/>
                </a:lnTo>
                <a:lnTo>
                  <a:pt x="186125" y="18080"/>
                </a:lnTo>
                <a:lnTo>
                  <a:pt x="179980" y="16664"/>
                </a:lnTo>
                <a:lnTo>
                  <a:pt x="164615" y="15961"/>
                </a:lnTo>
                <a:close/>
              </a:path>
              <a:path w="386714" h="247650" extrusionOk="0">
                <a:moveTo>
                  <a:pt x="116384" y="0"/>
                </a:moveTo>
                <a:lnTo>
                  <a:pt x="106672" y="2211"/>
                </a:lnTo>
                <a:lnTo>
                  <a:pt x="97251" y="8487"/>
                </a:lnTo>
                <a:lnTo>
                  <a:pt x="137260" y="8487"/>
                </a:lnTo>
                <a:lnTo>
                  <a:pt x="136654" y="7902"/>
                </a:lnTo>
                <a:lnTo>
                  <a:pt x="126381" y="1886"/>
                </a:lnTo>
                <a:lnTo>
                  <a:pt x="116384" y="0"/>
                </a:lnTo>
                <a:close/>
              </a:path>
            </a:pathLst>
          </a:custGeom>
          <a:solidFill>
            <a:srgbClr val="F5ABA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4024557" y="2087368"/>
            <a:ext cx="370839" cy="175894"/>
          </a:xfrm>
          <a:custGeom>
            <a:avLst/>
            <a:gdLst/>
            <a:ahLst/>
            <a:cxnLst/>
            <a:rect l="0" t="0" r="0" b="0"/>
            <a:pathLst>
              <a:path w="370839" h="175894" extrusionOk="0">
                <a:moveTo>
                  <a:pt x="49573" y="4749"/>
                </a:moveTo>
                <a:lnTo>
                  <a:pt x="37095" y="5170"/>
                </a:lnTo>
                <a:lnTo>
                  <a:pt x="24601" y="6826"/>
                </a:lnTo>
                <a:lnTo>
                  <a:pt x="12199" y="9765"/>
                </a:lnTo>
                <a:lnTo>
                  <a:pt x="0" y="14035"/>
                </a:lnTo>
                <a:lnTo>
                  <a:pt x="156" y="27648"/>
                </a:lnTo>
                <a:lnTo>
                  <a:pt x="8481" y="65457"/>
                </a:lnTo>
                <a:lnTo>
                  <a:pt x="34910" y="108723"/>
                </a:lnTo>
                <a:lnTo>
                  <a:pt x="63802" y="135891"/>
                </a:lnTo>
                <a:lnTo>
                  <a:pt x="96986" y="156484"/>
                </a:lnTo>
                <a:lnTo>
                  <a:pt x="133150" y="169814"/>
                </a:lnTo>
                <a:lnTo>
                  <a:pt x="171524" y="175636"/>
                </a:lnTo>
                <a:lnTo>
                  <a:pt x="186199" y="175303"/>
                </a:lnTo>
                <a:lnTo>
                  <a:pt x="227180" y="169671"/>
                </a:lnTo>
                <a:lnTo>
                  <a:pt x="263671" y="157338"/>
                </a:lnTo>
                <a:lnTo>
                  <a:pt x="305525" y="131027"/>
                </a:lnTo>
                <a:lnTo>
                  <a:pt x="333221" y="102121"/>
                </a:lnTo>
                <a:lnTo>
                  <a:pt x="354260" y="69437"/>
                </a:lnTo>
                <a:lnTo>
                  <a:pt x="366099" y="40203"/>
                </a:lnTo>
                <a:lnTo>
                  <a:pt x="135619" y="40203"/>
                </a:lnTo>
                <a:lnTo>
                  <a:pt x="127227" y="32440"/>
                </a:lnTo>
                <a:lnTo>
                  <a:pt x="85809" y="10431"/>
                </a:lnTo>
                <a:lnTo>
                  <a:pt x="61925" y="5518"/>
                </a:lnTo>
                <a:lnTo>
                  <a:pt x="49573" y="4749"/>
                </a:lnTo>
                <a:close/>
              </a:path>
              <a:path w="370839" h="175894" extrusionOk="0">
                <a:moveTo>
                  <a:pt x="188108" y="0"/>
                </a:moveTo>
                <a:lnTo>
                  <a:pt x="153437" y="15835"/>
                </a:lnTo>
                <a:lnTo>
                  <a:pt x="135619" y="40203"/>
                </a:lnTo>
                <a:lnTo>
                  <a:pt x="366099" y="40203"/>
                </a:lnTo>
                <a:lnTo>
                  <a:pt x="367116" y="36983"/>
                </a:lnTo>
                <a:lnTo>
                  <a:pt x="239585" y="36983"/>
                </a:lnTo>
                <a:lnTo>
                  <a:pt x="232430" y="24313"/>
                </a:lnTo>
                <a:lnTo>
                  <a:pt x="224435" y="14482"/>
                </a:lnTo>
                <a:lnTo>
                  <a:pt x="215858" y="7358"/>
                </a:lnTo>
                <a:lnTo>
                  <a:pt x="206809" y="2688"/>
                </a:lnTo>
                <a:lnTo>
                  <a:pt x="197498" y="299"/>
                </a:lnTo>
                <a:lnTo>
                  <a:pt x="188108" y="0"/>
                </a:lnTo>
                <a:close/>
              </a:path>
              <a:path w="370839" h="175894" extrusionOk="0">
                <a:moveTo>
                  <a:pt x="312723" y="429"/>
                </a:moveTo>
                <a:lnTo>
                  <a:pt x="268191" y="13682"/>
                </a:lnTo>
                <a:lnTo>
                  <a:pt x="239585" y="36983"/>
                </a:lnTo>
                <a:lnTo>
                  <a:pt x="367116" y="36983"/>
                </a:lnTo>
                <a:lnTo>
                  <a:pt x="367814" y="34772"/>
                </a:lnTo>
                <a:lnTo>
                  <a:pt x="370752" y="22791"/>
                </a:lnTo>
                <a:lnTo>
                  <a:pt x="361976" y="16532"/>
                </a:lnTo>
                <a:lnTo>
                  <a:pt x="323217" y="1185"/>
                </a:lnTo>
                <a:lnTo>
                  <a:pt x="312723" y="4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4854246" y="1815975"/>
            <a:ext cx="2271600" cy="507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800" b="1" i="0" u="none" strike="noStrike" cap="none" baseline="0">
                <a:solidFill>
                  <a:srgbClr val="D2B48C"/>
                </a:solidFill>
              </a:rPr>
              <a:t>Elastic</a:t>
            </a:r>
          </a:p>
        </p:txBody>
      </p:sp>
      <p:sp>
        <p:nvSpPr>
          <p:cNvPr id="287" name="Shape 287"/>
          <p:cNvSpPr/>
          <p:nvPr/>
        </p:nvSpPr>
        <p:spPr>
          <a:xfrm>
            <a:off x="1389128" y="304506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2" y="18567"/>
                </a:lnTo>
                <a:lnTo>
                  <a:pt x="0" y="62704"/>
                </a:lnTo>
                <a:lnTo>
                  <a:pt x="4998" y="75315"/>
                </a:lnTo>
                <a:lnTo>
                  <a:pt x="13198" y="86022"/>
                </a:lnTo>
                <a:lnTo>
                  <a:pt x="24179" y="94303"/>
                </a:lnTo>
                <a:lnTo>
                  <a:pt x="37517" y="99632"/>
                </a:lnTo>
                <a:lnTo>
                  <a:pt x="52790" y="101487"/>
                </a:lnTo>
                <a:lnTo>
                  <a:pt x="65484" y="98917"/>
                </a:lnTo>
                <a:lnTo>
                  <a:pt x="93498" y="72516"/>
                </a:lnTo>
                <a:lnTo>
                  <a:pt x="99292" y="41279"/>
                </a:lnTo>
                <a:lnTo>
                  <a:pt x="94769" y="27969"/>
                </a:lnTo>
                <a:lnTo>
                  <a:pt x="86940" y="16604"/>
                </a:lnTo>
                <a:lnTo>
                  <a:pt x="76381" y="7767"/>
                </a:lnTo>
                <a:lnTo>
                  <a:pt x="63670" y="2038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389128" y="334224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2" y="18567"/>
                </a:lnTo>
                <a:lnTo>
                  <a:pt x="0" y="62704"/>
                </a:lnTo>
                <a:lnTo>
                  <a:pt x="4998" y="75315"/>
                </a:lnTo>
                <a:lnTo>
                  <a:pt x="13198" y="86022"/>
                </a:lnTo>
                <a:lnTo>
                  <a:pt x="24179" y="94303"/>
                </a:lnTo>
                <a:lnTo>
                  <a:pt x="37517" y="99632"/>
                </a:lnTo>
                <a:lnTo>
                  <a:pt x="52790" y="101487"/>
                </a:lnTo>
                <a:lnTo>
                  <a:pt x="65484" y="98917"/>
                </a:lnTo>
                <a:lnTo>
                  <a:pt x="93498" y="72516"/>
                </a:lnTo>
                <a:lnTo>
                  <a:pt x="99292" y="41279"/>
                </a:lnTo>
                <a:lnTo>
                  <a:pt x="94769" y="27969"/>
                </a:lnTo>
                <a:lnTo>
                  <a:pt x="86940" y="16604"/>
                </a:lnTo>
                <a:lnTo>
                  <a:pt x="76381" y="7767"/>
                </a:lnTo>
                <a:lnTo>
                  <a:pt x="63670" y="2038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389128" y="363942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2" y="18567"/>
                </a:lnTo>
                <a:lnTo>
                  <a:pt x="0" y="62704"/>
                </a:lnTo>
                <a:lnTo>
                  <a:pt x="4998" y="75315"/>
                </a:lnTo>
                <a:lnTo>
                  <a:pt x="13198" y="86022"/>
                </a:lnTo>
                <a:lnTo>
                  <a:pt x="24179" y="94303"/>
                </a:lnTo>
                <a:lnTo>
                  <a:pt x="37517" y="99632"/>
                </a:lnTo>
                <a:lnTo>
                  <a:pt x="52790" y="101487"/>
                </a:lnTo>
                <a:lnTo>
                  <a:pt x="65484" y="98917"/>
                </a:lnTo>
                <a:lnTo>
                  <a:pt x="93498" y="72516"/>
                </a:lnTo>
                <a:lnTo>
                  <a:pt x="99292" y="41279"/>
                </a:lnTo>
                <a:lnTo>
                  <a:pt x="94769" y="27969"/>
                </a:lnTo>
                <a:lnTo>
                  <a:pt x="86940" y="16604"/>
                </a:lnTo>
                <a:lnTo>
                  <a:pt x="76381" y="7767"/>
                </a:lnTo>
                <a:lnTo>
                  <a:pt x="63670" y="2038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1590928" y="2535889"/>
            <a:ext cx="7105650" cy="1596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47140" marR="0" lvl="0" indent="-253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D2B48C"/>
                </a:solidFill>
              </a:rPr>
              <a:t>Stay responsive under varying workload</a:t>
            </a:r>
          </a:p>
          <a:p>
            <a:pPr marL="12700" marR="410209" lvl="0" indent="0" algn="l" rtl="0">
              <a:lnSpc>
                <a:spcPct val="108300"/>
              </a:lnSpc>
              <a:spcBef>
                <a:spcPts val="119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F5DEB3"/>
                </a:solidFill>
              </a:rPr>
              <a:t>Elasticity is the key value proposition for cloud hosting  Leveage Spark's integration with Akka Mesos Myraid and YARN</a:t>
            </a:r>
          </a:p>
          <a:p>
            <a:pPr marL="12700" marR="5080" lvl="0" indent="0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F5DEB3"/>
                </a:solidFill>
              </a:rPr>
              <a:t>Always have spare resources available to spin up for peak demand Spend the extra money to replicate data</a:t>
            </a:r>
          </a:p>
        </p:txBody>
      </p:sp>
      <p:sp>
        <p:nvSpPr>
          <p:cNvPr id="291" name="Shape 291"/>
          <p:cNvSpPr/>
          <p:nvPr/>
        </p:nvSpPr>
        <p:spPr>
          <a:xfrm>
            <a:off x="1389128" y="393660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4" y="0"/>
                </a:moveTo>
                <a:lnTo>
                  <a:pt x="11912" y="18567"/>
                </a:lnTo>
                <a:lnTo>
                  <a:pt x="0" y="62704"/>
                </a:lnTo>
                <a:lnTo>
                  <a:pt x="4998" y="75315"/>
                </a:lnTo>
                <a:lnTo>
                  <a:pt x="13198" y="86022"/>
                </a:lnTo>
                <a:lnTo>
                  <a:pt x="24179" y="94303"/>
                </a:lnTo>
                <a:lnTo>
                  <a:pt x="37517" y="99632"/>
                </a:lnTo>
                <a:lnTo>
                  <a:pt x="52790" y="101487"/>
                </a:lnTo>
                <a:lnTo>
                  <a:pt x="65484" y="98917"/>
                </a:lnTo>
                <a:lnTo>
                  <a:pt x="93498" y="72516"/>
                </a:lnTo>
                <a:lnTo>
                  <a:pt x="99292" y="41279"/>
                </a:lnTo>
                <a:lnTo>
                  <a:pt x="94769" y="27969"/>
                </a:lnTo>
                <a:lnTo>
                  <a:pt x="86940" y="16604"/>
                </a:lnTo>
                <a:lnTo>
                  <a:pt x="76381" y="7767"/>
                </a:lnTo>
                <a:lnTo>
                  <a:pt x="63670" y="2038"/>
                </a:lnTo>
                <a:lnTo>
                  <a:pt x="49384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3624578" y="2001519"/>
            <a:ext cx="680719" cy="111759"/>
          </a:xfrm>
          <a:custGeom>
            <a:avLst/>
            <a:gdLst/>
            <a:ahLst/>
            <a:cxnLst/>
            <a:rect l="0" t="0" r="0" b="0"/>
            <a:pathLst>
              <a:path w="680720" h="111760" extrusionOk="0">
                <a:moveTo>
                  <a:pt x="0" y="111760"/>
                </a:moveTo>
                <a:lnTo>
                  <a:pt x="680720" y="111760"/>
                </a:lnTo>
                <a:lnTo>
                  <a:pt x="680720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3624578" y="1544319"/>
            <a:ext cx="114299" cy="457199"/>
          </a:xfrm>
          <a:custGeom>
            <a:avLst/>
            <a:gdLst/>
            <a:ahLst/>
            <a:cxnLst/>
            <a:rect l="0" t="0" r="0" b="0"/>
            <a:pathLst>
              <a:path w="114300" h="457200" extrusionOk="0">
                <a:moveTo>
                  <a:pt x="0" y="457200"/>
                </a:moveTo>
                <a:lnTo>
                  <a:pt x="114300" y="457200"/>
                </a:lnTo>
                <a:lnTo>
                  <a:pt x="1143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624578" y="1432559"/>
            <a:ext cx="680719" cy="111759"/>
          </a:xfrm>
          <a:custGeom>
            <a:avLst/>
            <a:gdLst/>
            <a:ahLst/>
            <a:cxnLst/>
            <a:rect l="0" t="0" r="0" b="0"/>
            <a:pathLst>
              <a:path w="680720" h="111759" extrusionOk="0">
                <a:moveTo>
                  <a:pt x="0" y="111760"/>
                </a:moveTo>
                <a:lnTo>
                  <a:pt x="680720" y="111760"/>
                </a:lnTo>
                <a:lnTo>
                  <a:pt x="680720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4196078" y="1544319"/>
            <a:ext cx="109219" cy="457199"/>
          </a:xfrm>
          <a:custGeom>
            <a:avLst/>
            <a:gdLst/>
            <a:ahLst/>
            <a:cxnLst/>
            <a:rect l="0" t="0" r="0" b="0"/>
            <a:pathLst>
              <a:path w="109220" h="457200" extrusionOk="0">
                <a:moveTo>
                  <a:pt x="109220" y="0"/>
                </a:moveTo>
                <a:lnTo>
                  <a:pt x="0" y="0"/>
                </a:lnTo>
                <a:lnTo>
                  <a:pt x="0" y="457200"/>
                </a:lnTo>
                <a:lnTo>
                  <a:pt x="109220" y="457200"/>
                </a:lnTo>
                <a:lnTo>
                  <a:pt x="1092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736339" y="1544080"/>
            <a:ext cx="457199" cy="457199"/>
          </a:xfrm>
          <a:custGeom>
            <a:avLst/>
            <a:gdLst/>
            <a:ahLst/>
            <a:cxnLst/>
            <a:rect l="0" t="0" r="0" b="0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3745151" y="1552853"/>
            <a:ext cx="440055" cy="440054"/>
          </a:xfrm>
          <a:custGeom>
            <a:avLst/>
            <a:gdLst/>
            <a:ahLst/>
            <a:cxnLst/>
            <a:rect l="0" t="0" r="0" b="0"/>
            <a:pathLst>
              <a:path w="440054" h="440055" extrusionOk="0">
                <a:moveTo>
                  <a:pt x="219788" y="0"/>
                </a:moveTo>
                <a:lnTo>
                  <a:pt x="167042" y="6402"/>
                </a:lnTo>
                <a:lnTo>
                  <a:pt x="118880" y="24582"/>
                </a:lnTo>
                <a:lnTo>
                  <a:pt x="76842" y="52997"/>
                </a:lnTo>
                <a:lnTo>
                  <a:pt x="42469" y="90105"/>
                </a:lnTo>
                <a:lnTo>
                  <a:pt x="17303" y="134363"/>
                </a:lnTo>
                <a:lnTo>
                  <a:pt x="2882" y="184229"/>
                </a:lnTo>
                <a:lnTo>
                  <a:pt x="0" y="219828"/>
                </a:lnTo>
                <a:lnTo>
                  <a:pt x="730" y="237819"/>
                </a:lnTo>
                <a:lnTo>
                  <a:pt x="11226" y="289198"/>
                </a:lnTo>
                <a:lnTo>
                  <a:pt x="32982" y="335488"/>
                </a:lnTo>
                <a:lnTo>
                  <a:pt x="64457" y="375145"/>
                </a:lnTo>
                <a:lnTo>
                  <a:pt x="104111" y="406626"/>
                </a:lnTo>
                <a:lnTo>
                  <a:pt x="150403" y="428388"/>
                </a:lnTo>
                <a:lnTo>
                  <a:pt x="201792" y="438887"/>
                </a:lnTo>
                <a:lnTo>
                  <a:pt x="219788" y="439618"/>
                </a:lnTo>
                <a:lnTo>
                  <a:pt x="237785" y="438887"/>
                </a:lnTo>
                <a:lnTo>
                  <a:pt x="289174" y="428388"/>
                </a:lnTo>
                <a:lnTo>
                  <a:pt x="335466" y="406626"/>
                </a:lnTo>
                <a:lnTo>
                  <a:pt x="375120" y="375145"/>
                </a:lnTo>
                <a:lnTo>
                  <a:pt x="406596" y="335488"/>
                </a:lnTo>
                <a:lnTo>
                  <a:pt x="428352" y="289198"/>
                </a:lnTo>
                <a:lnTo>
                  <a:pt x="438848" y="237819"/>
                </a:lnTo>
                <a:lnTo>
                  <a:pt x="439578" y="219828"/>
                </a:lnTo>
                <a:lnTo>
                  <a:pt x="438848" y="201831"/>
                </a:lnTo>
                <a:lnTo>
                  <a:pt x="428352" y="150438"/>
                </a:lnTo>
                <a:lnTo>
                  <a:pt x="406596" y="104139"/>
                </a:lnTo>
                <a:lnTo>
                  <a:pt x="375120" y="64476"/>
                </a:lnTo>
                <a:lnTo>
                  <a:pt x="335466" y="32993"/>
                </a:lnTo>
                <a:lnTo>
                  <a:pt x="289174" y="11230"/>
                </a:lnTo>
                <a:lnTo>
                  <a:pt x="237785" y="730"/>
                </a:lnTo>
                <a:lnTo>
                  <a:pt x="219788" y="0"/>
                </a:lnTo>
                <a:close/>
              </a:path>
            </a:pathLst>
          </a:custGeom>
          <a:solidFill>
            <a:srgbClr val="D2B48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736432" y="1545350"/>
            <a:ext cx="457199" cy="455929"/>
          </a:xfrm>
          <a:custGeom>
            <a:avLst/>
            <a:gdLst/>
            <a:ahLst/>
            <a:cxnLst/>
            <a:rect l="0" t="0" r="0" b="0"/>
            <a:pathLst>
              <a:path w="457200" h="455930" extrusionOk="0">
                <a:moveTo>
                  <a:pt x="241747" y="0"/>
                </a:moveTo>
                <a:lnTo>
                  <a:pt x="215282" y="0"/>
                </a:lnTo>
                <a:lnTo>
                  <a:pt x="189263" y="2539"/>
                </a:lnTo>
                <a:lnTo>
                  <a:pt x="151688" y="12700"/>
                </a:lnTo>
                <a:lnTo>
                  <a:pt x="116461" y="29209"/>
                </a:lnTo>
                <a:lnTo>
                  <a:pt x="84256" y="50800"/>
                </a:lnTo>
                <a:lnTo>
                  <a:pt x="54957" y="80009"/>
                </a:lnTo>
                <a:lnTo>
                  <a:pt x="38585" y="102869"/>
                </a:lnTo>
                <a:lnTo>
                  <a:pt x="31504" y="113029"/>
                </a:lnTo>
                <a:lnTo>
                  <a:pt x="14619" y="148589"/>
                </a:lnTo>
                <a:lnTo>
                  <a:pt x="2083" y="196850"/>
                </a:lnTo>
                <a:lnTo>
                  <a:pt x="0" y="220979"/>
                </a:lnTo>
                <a:lnTo>
                  <a:pt x="331" y="234950"/>
                </a:lnTo>
                <a:lnTo>
                  <a:pt x="5457" y="275589"/>
                </a:lnTo>
                <a:lnTo>
                  <a:pt x="16598" y="313689"/>
                </a:lnTo>
                <a:lnTo>
                  <a:pt x="33511" y="346709"/>
                </a:lnTo>
                <a:lnTo>
                  <a:pt x="40390" y="358139"/>
                </a:lnTo>
                <a:lnTo>
                  <a:pt x="74552" y="396239"/>
                </a:lnTo>
                <a:lnTo>
                  <a:pt x="106322" y="420369"/>
                </a:lnTo>
                <a:lnTo>
                  <a:pt x="117515" y="427989"/>
                </a:lnTo>
                <a:lnTo>
                  <a:pt x="128981" y="433069"/>
                </a:lnTo>
                <a:lnTo>
                  <a:pt x="140700" y="439419"/>
                </a:lnTo>
                <a:lnTo>
                  <a:pt x="177206" y="450850"/>
                </a:lnTo>
                <a:lnTo>
                  <a:pt x="189765" y="453389"/>
                </a:lnTo>
                <a:lnTo>
                  <a:pt x="215360" y="455929"/>
                </a:lnTo>
                <a:lnTo>
                  <a:pt x="241604" y="455929"/>
                </a:lnTo>
                <a:lnTo>
                  <a:pt x="267648" y="453389"/>
                </a:lnTo>
                <a:lnTo>
                  <a:pt x="280400" y="450850"/>
                </a:lnTo>
                <a:lnTo>
                  <a:pt x="305237" y="443229"/>
                </a:lnTo>
                <a:lnTo>
                  <a:pt x="314265" y="439419"/>
                </a:lnTo>
                <a:lnTo>
                  <a:pt x="228507" y="439419"/>
                </a:lnTo>
                <a:lnTo>
                  <a:pt x="211193" y="438150"/>
                </a:lnTo>
                <a:lnTo>
                  <a:pt x="161787" y="427989"/>
                </a:lnTo>
                <a:lnTo>
                  <a:pt x="117326" y="407669"/>
                </a:lnTo>
                <a:lnTo>
                  <a:pt x="79273" y="377189"/>
                </a:lnTo>
                <a:lnTo>
                  <a:pt x="49091" y="339089"/>
                </a:lnTo>
                <a:lnTo>
                  <a:pt x="28241" y="294639"/>
                </a:lnTo>
                <a:lnTo>
                  <a:pt x="18188" y="245109"/>
                </a:lnTo>
                <a:lnTo>
                  <a:pt x="17489" y="228600"/>
                </a:lnTo>
                <a:lnTo>
                  <a:pt x="18188" y="210819"/>
                </a:lnTo>
                <a:lnTo>
                  <a:pt x="28241" y="161289"/>
                </a:lnTo>
                <a:lnTo>
                  <a:pt x="49091" y="116839"/>
                </a:lnTo>
                <a:lnTo>
                  <a:pt x="79273" y="78739"/>
                </a:lnTo>
                <a:lnTo>
                  <a:pt x="117326" y="48259"/>
                </a:lnTo>
                <a:lnTo>
                  <a:pt x="161787" y="27939"/>
                </a:lnTo>
                <a:lnTo>
                  <a:pt x="211193" y="17779"/>
                </a:lnTo>
                <a:lnTo>
                  <a:pt x="228507" y="16509"/>
                </a:lnTo>
                <a:lnTo>
                  <a:pt x="316371" y="16509"/>
                </a:lnTo>
                <a:lnTo>
                  <a:pt x="279879" y="5079"/>
                </a:lnTo>
                <a:lnTo>
                  <a:pt x="267327" y="2539"/>
                </a:lnTo>
                <a:lnTo>
                  <a:pt x="241747" y="0"/>
                </a:lnTo>
                <a:close/>
              </a:path>
              <a:path w="457200" h="455930" extrusionOk="0">
                <a:moveTo>
                  <a:pt x="316371" y="16509"/>
                </a:moveTo>
                <a:lnTo>
                  <a:pt x="228507" y="16509"/>
                </a:lnTo>
                <a:lnTo>
                  <a:pt x="245822" y="17779"/>
                </a:lnTo>
                <a:lnTo>
                  <a:pt x="279237" y="22859"/>
                </a:lnTo>
                <a:lnTo>
                  <a:pt x="325509" y="40639"/>
                </a:lnTo>
                <a:lnTo>
                  <a:pt x="365860" y="67309"/>
                </a:lnTo>
                <a:lnTo>
                  <a:pt x="398829" y="102869"/>
                </a:lnTo>
                <a:lnTo>
                  <a:pt x="422951" y="146050"/>
                </a:lnTo>
                <a:lnTo>
                  <a:pt x="436765" y="194309"/>
                </a:lnTo>
                <a:lnTo>
                  <a:pt x="439526" y="228600"/>
                </a:lnTo>
                <a:lnTo>
                  <a:pt x="438826" y="245109"/>
                </a:lnTo>
                <a:lnTo>
                  <a:pt x="428773" y="294639"/>
                </a:lnTo>
                <a:lnTo>
                  <a:pt x="407925" y="339089"/>
                </a:lnTo>
                <a:lnTo>
                  <a:pt x="377742" y="377189"/>
                </a:lnTo>
                <a:lnTo>
                  <a:pt x="339690" y="407669"/>
                </a:lnTo>
                <a:lnTo>
                  <a:pt x="295229" y="427989"/>
                </a:lnTo>
                <a:lnTo>
                  <a:pt x="245822" y="438150"/>
                </a:lnTo>
                <a:lnTo>
                  <a:pt x="228507" y="439419"/>
                </a:lnTo>
                <a:lnTo>
                  <a:pt x="314265" y="439419"/>
                </a:lnTo>
                <a:lnTo>
                  <a:pt x="351562" y="420369"/>
                </a:lnTo>
                <a:lnTo>
                  <a:pt x="382596" y="396239"/>
                </a:lnTo>
                <a:lnTo>
                  <a:pt x="410546" y="364489"/>
                </a:lnTo>
                <a:lnTo>
                  <a:pt x="418372" y="353059"/>
                </a:lnTo>
                <a:lnTo>
                  <a:pt x="425462" y="342900"/>
                </a:lnTo>
                <a:lnTo>
                  <a:pt x="442366" y="307339"/>
                </a:lnTo>
                <a:lnTo>
                  <a:pt x="454920" y="259079"/>
                </a:lnTo>
                <a:lnTo>
                  <a:pt x="456942" y="236219"/>
                </a:lnTo>
                <a:lnTo>
                  <a:pt x="456863" y="228600"/>
                </a:lnTo>
                <a:lnTo>
                  <a:pt x="451564" y="180339"/>
                </a:lnTo>
                <a:lnTo>
                  <a:pt x="440440" y="142239"/>
                </a:lnTo>
                <a:lnTo>
                  <a:pt x="423549" y="109219"/>
                </a:lnTo>
                <a:lnTo>
                  <a:pt x="416679" y="97789"/>
                </a:lnTo>
                <a:lnTo>
                  <a:pt x="409204" y="87629"/>
                </a:lnTo>
                <a:lnTo>
                  <a:pt x="401133" y="78739"/>
                </a:lnTo>
                <a:lnTo>
                  <a:pt x="392475" y="68579"/>
                </a:lnTo>
                <a:lnTo>
                  <a:pt x="382536" y="59689"/>
                </a:lnTo>
                <a:lnTo>
                  <a:pt x="372257" y="50800"/>
                </a:lnTo>
                <a:lnTo>
                  <a:pt x="361656" y="41909"/>
                </a:lnTo>
                <a:lnTo>
                  <a:pt x="350748" y="35559"/>
                </a:lnTo>
                <a:lnTo>
                  <a:pt x="339554" y="27939"/>
                </a:lnTo>
                <a:lnTo>
                  <a:pt x="328088" y="22859"/>
                </a:lnTo>
                <a:lnTo>
                  <a:pt x="316371" y="16509"/>
                </a:lnTo>
                <a:close/>
              </a:path>
              <a:path w="457200" h="455930" extrusionOk="0">
                <a:moveTo>
                  <a:pt x="145322" y="228600"/>
                </a:moveTo>
                <a:lnTo>
                  <a:pt x="39119" y="228600"/>
                </a:lnTo>
                <a:lnTo>
                  <a:pt x="35071" y="232409"/>
                </a:lnTo>
                <a:lnTo>
                  <a:pt x="41049" y="275589"/>
                </a:lnTo>
                <a:lnTo>
                  <a:pt x="54460" y="312419"/>
                </a:lnTo>
                <a:lnTo>
                  <a:pt x="75124" y="345439"/>
                </a:lnTo>
                <a:lnTo>
                  <a:pt x="102661" y="374650"/>
                </a:lnTo>
                <a:lnTo>
                  <a:pt x="136691" y="398779"/>
                </a:lnTo>
                <a:lnTo>
                  <a:pt x="179753" y="415289"/>
                </a:lnTo>
                <a:lnTo>
                  <a:pt x="217479" y="421639"/>
                </a:lnTo>
                <a:lnTo>
                  <a:pt x="229902" y="421639"/>
                </a:lnTo>
                <a:lnTo>
                  <a:pt x="278102" y="415289"/>
                </a:lnTo>
                <a:lnTo>
                  <a:pt x="322622" y="397509"/>
                </a:lnTo>
                <a:lnTo>
                  <a:pt x="361728" y="368300"/>
                </a:lnTo>
                <a:lnTo>
                  <a:pt x="395066" y="326389"/>
                </a:lnTo>
                <a:lnTo>
                  <a:pt x="404574" y="307339"/>
                </a:lnTo>
                <a:lnTo>
                  <a:pt x="233633" y="307339"/>
                </a:lnTo>
                <a:lnTo>
                  <a:pt x="218124" y="306069"/>
                </a:lnTo>
                <a:lnTo>
                  <a:pt x="179259" y="289559"/>
                </a:lnTo>
                <a:lnTo>
                  <a:pt x="155115" y="257809"/>
                </a:lnTo>
                <a:lnTo>
                  <a:pt x="149013" y="231139"/>
                </a:lnTo>
                <a:lnTo>
                  <a:pt x="145322" y="228600"/>
                </a:lnTo>
                <a:close/>
              </a:path>
              <a:path w="457200" h="455930" extrusionOk="0">
                <a:moveTo>
                  <a:pt x="417896" y="228600"/>
                </a:moveTo>
                <a:lnTo>
                  <a:pt x="311336" y="228600"/>
                </a:lnTo>
                <a:lnTo>
                  <a:pt x="307645" y="231139"/>
                </a:lnTo>
                <a:lnTo>
                  <a:pt x="307128" y="236219"/>
                </a:lnTo>
                <a:lnTo>
                  <a:pt x="304445" y="250189"/>
                </a:lnTo>
                <a:lnTo>
                  <a:pt x="283434" y="284479"/>
                </a:lnTo>
                <a:lnTo>
                  <a:pt x="247738" y="304800"/>
                </a:lnTo>
                <a:lnTo>
                  <a:pt x="233633" y="307339"/>
                </a:lnTo>
                <a:lnTo>
                  <a:pt x="404574" y="307339"/>
                </a:lnTo>
                <a:lnTo>
                  <a:pt x="418057" y="266700"/>
                </a:lnTo>
                <a:lnTo>
                  <a:pt x="421945" y="232409"/>
                </a:lnTo>
                <a:lnTo>
                  <a:pt x="417896" y="228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3903948" y="1711324"/>
            <a:ext cx="122555" cy="121919"/>
          </a:xfrm>
          <a:custGeom>
            <a:avLst/>
            <a:gdLst/>
            <a:ahLst/>
            <a:cxnLst/>
            <a:rect l="0" t="0" r="0" b="0"/>
            <a:pathLst>
              <a:path w="122554" h="121919" extrusionOk="0">
                <a:moveTo>
                  <a:pt x="56034" y="0"/>
                </a:moveTo>
                <a:lnTo>
                  <a:pt x="20520" y="15816"/>
                </a:lnTo>
                <a:lnTo>
                  <a:pt x="1273" y="53271"/>
                </a:lnTo>
                <a:lnTo>
                  <a:pt x="0" y="69670"/>
                </a:lnTo>
                <a:lnTo>
                  <a:pt x="3137" y="82064"/>
                </a:lnTo>
                <a:lnTo>
                  <a:pt x="27943" y="111115"/>
                </a:lnTo>
                <a:lnTo>
                  <a:pt x="73330" y="121635"/>
                </a:lnTo>
                <a:lnTo>
                  <a:pt x="86722" y="117251"/>
                </a:lnTo>
                <a:lnTo>
                  <a:pt x="116023" y="88935"/>
                </a:lnTo>
                <a:lnTo>
                  <a:pt x="122546" y="61356"/>
                </a:lnTo>
                <a:lnTo>
                  <a:pt x="122511" y="59275"/>
                </a:lnTo>
                <a:lnTo>
                  <a:pt x="107891" y="22010"/>
                </a:lnTo>
                <a:lnTo>
                  <a:pt x="71665" y="1488"/>
                </a:lnTo>
                <a:lnTo>
                  <a:pt x="560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673225" rIns="0" bIns="0" anchor="t" anchorCtr="0">
            <a:noAutofit/>
          </a:bodyPr>
          <a:lstStyle/>
          <a:p>
            <a:pPr marL="2798445" marR="0" lvl="0" indent="-444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800" b="1" i="0" u="none" strike="noStrike" cap="none" baseline="0">
                <a:solidFill>
                  <a:srgbClr val="D2B48C"/>
                </a:solidFill>
              </a:rPr>
              <a:t>Resilient</a:t>
            </a:r>
          </a:p>
        </p:txBody>
      </p:sp>
      <p:sp>
        <p:nvSpPr>
          <p:cNvPr id="305" name="Shape 305"/>
          <p:cNvSpPr/>
          <p:nvPr/>
        </p:nvSpPr>
        <p:spPr>
          <a:xfrm>
            <a:off x="1627526" y="274788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627526" y="304506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627526" y="334224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627526" y="363942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1627526" y="3936601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1829307" y="2238708"/>
            <a:ext cx="6628764" cy="2190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120650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D2B48C"/>
                </a:solidFill>
              </a:rPr>
              <a:t>Stay responsive in the face of failure</a:t>
            </a:r>
          </a:p>
          <a:p>
            <a:pPr marL="12700" marR="1087755" lvl="0" indent="0" algn="l" rtl="0">
              <a:lnSpc>
                <a:spcPct val="108300"/>
              </a:lnSpc>
              <a:spcBef>
                <a:spcPts val="119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F5DEB3"/>
                </a:solidFill>
              </a:rPr>
              <a:t>Clustered servers and network links fail all the time Spark Core monitors and responds to cluster failure RDDs "Resilient" Distributed Datasets says it all RDDs shard the data over a cluster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18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F5DEB3"/>
                </a:solidFill>
              </a:rPr>
              <a:t>RDDs reconstitute shards lost due to node / link failures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18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F5DEB3"/>
                </a:solidFill>
              </a:rPr>
              <a:t>RDDs in Spark can rerun their transforms to recreate lost data</a:t>
            </a:r>
          </a:p>
        </p:txBody>
      </p:sp>
      <p:sp>
        <p:nvSpPr>
          <p:cNvPr id="311" name="Shape 311"/>
          <p:cNvSpPr/>
          <p:nvPr/>
        </p:nvSpPr>
        <p:spPr>
          <a:xfrm>
            <a:off x="1627526" y="4233782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7" y="0"/>
                </a:moveTo>
                <a:lnTo>
                  <a:pt x="11902" y="18565"/>
                </a:lnTo>
                <a:lnTo>
                  <a:pt x="0" y="62702"/>
                </a:lnTo>
                <a:lnTo>
                  <a:pt x="4991" y="75313"/>
                </a:lnTo>
                <a:lnTo>
                  <a:pt x="13185" y="86021"/>
                </a:lnTo>
                <a:lnTo>
                  <a:pt x="24162" y="94302"/>
                </a:lnTo>
                <a:lnTo>
                  <a:pt x="37503" y="99632"/>
                </a:lnTo>
                <a:lnTo>
                  <a:pt x="52789" y="101486"/>
                </a:lnTo>
                <a:lnTo>
                  <a:pt x="65473" y="98916"/>
                </a:lnTo>
                <a:lnTo>
                  <a:pt x="93493" y="72516"/>
                </a:lnTo>
                <a:lnTo>
                  <a:pt x="99293" y="41279"/>
                </a:lnTo>
                <a:lnTo>
                  <a:pt x="94765" y="27969"/>
                </a:lnTo>
                <a:lnTo>
                  <a:pt x="86929" y="16604"/>
                </a:lnTo>
                <a:lnTo>
                  <a:pt x="76367" y="7767"/>
                </a:lnTo>
                <a:lnTo>
                  <a:pt x="63659" y="2038"/>
                </a:lnTo>
                <a:lnTo>
                  <a:pt x="49387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8105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3702683" y="1744094"/>
            <a:ext cx="2653029" cy="482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800" b="1" i="0" u="none" strike="noStrike" cap="none" baseline="0">
                <a:solidFill>
                  <a:srgbClr val="D2B48C"/>
                </a:solidFill>
              </a:rPr>
              <a:t>References</a:t>
            </a:r>
          </a:p>
        </p:txBody>
      </p:sp>
      <p:sp>
        <p:nvSpPr>
          <p:cNvPr id="332" name="Shape 332"/>
          <p:cNvSpPr/>
          <p:nvPr/>
        </p:nvSpPr>
        <p:spPr>
          <a:xfrm>
            <a:off x="1373766" y="2489200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9" y="0"/>
                </a:moveTo>
                <a:lnTo>
                  <a:pt x="2312" y="29474"/>
                </a:lnTo>
                <a:lnTo>
                  <a:pt x="0" y="44101"/>
                </a:lnTo>
                <a:lnTo>
                  <a:pt x="2571" y="57181"/>
                </a:lnTo>
                <a:lnTo>
                  <a:pt x="9103" y="68481"/>
                </a:lnTo>
                <a:lnTo>
                  <a:pt x="19193" y="77325"/>
                </a:lnTo>
                <a:lnTo>
                  <a:pt x="32438" y="83035"/>
                </a:lnTo>
                <a:lnTo>
                  <a:pt x="48435" y="84935"/>
                </a:lnTo>
                <a:lnTo>
                  <a:pt x="60243" y="81337"/>
                </a:lnTo>
                <a:lnTo>
                  <a:pt x="70296" y="74091"/>
                </a:lnTo>
                <a:lnTo>
                  <a:pt x="77998" y="63341"/>
                </a:lnTo>
                <a:lnTo>
                  <a:pt x="82754" y="49228"/>
                </a:lnTo>
                <a:lnTo>
                  <a:pt x="83967" y="31893"/>
                </a:lnTo>
                <a:lnTo>
                  <a:pt x="78285" y="19175"/>
                </a:lnTo>
                <a:lnTo>
                  <a:pt x="68961" y="9071"/>
                </a:lnTo>
                <a:lnTo>
                  <a:pt x="56818" y="2405"/>
                </a:lnTo>
                <a:lnTo>
                  <a:pt x="42679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373766" y="2746771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9" y="0"/>
                </a:moveTo>
                <a:lnTo>
                  <a:pt x="2312" y="29464"/>
                </a:lnTo>
                <a:lnTo>
                  <a:pt x="0" y="44109"/>
                </a:lnTo>
                <a:lnTo>
                  <a:pt x="2573" y="57173"/>
                </a:lnTo>
                <a:lnTo>
                  <a:pt x="9107" y="68469"/>
                </a:lnTo>
                <a:lnTo>
                  <a:pt x="19198" y="77316"/>
                </a:lnTo>
                <a:lnTo>
                  <a:pt x="32444" y="83032"/>
                </a:lnTo>
                <a:lnTo>
                  <a:pt x="48444" y="84934"/>
                </a:lnTo>
                <a:lnTo>
                  <a:pt x="60249" y="81328"/>
                </a:lnTo>
                <a:lnTo>
                  <a:pt x="70300" y="74074"/>
                </a:lnTo>
                <a:lnTo>
                  <a:pt x="78000" y="63317"/>
                </a:lnTo>
                <a:lnTo>
                  <a:pt x="82754" y="49204"/>
                </a:lnTo>
                <a:lnTo>
                  <a:pt x="83967" y="31880"/>
                </a:lnTo>
                <a:lnTo>
                  <a:pt x="78285" y="19159"/>
                </a:lnTo>
                <a:lnTo>
                  <a:pt x="68961" y="9060"/>
                </a:lnTo>
                <a:lnTo>
                  <a:pt x="56817" y="2401"/>
                </a:lnTo>
                <a:lnTo>
                  <a:pt x="42679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73769" y="3004303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8" y="0"/>
                </a:moveTo>
                <a:lnTo>
                  <a:pt x="2309" y="29509"/>
                </a:lnTo>
                <a:lnTo>
                  <a:pt x="0" y="44154"/>
                </a:lnTo>
                <a:lnTo>
                  <a:pt x="2584" y="57224"/>
                </a:lnTo>
                <a:lnTo>
                  <a:pt x="9122" y="68519"/>
                </a:lnTo>
                <a:lnTo>
                  <a:pt x="19215" y="77361"/>
                </a:lnTo>
                <a:lnTo>
                  <a:pt x="32461" y="83071"/>
                </a:lnTo>
                <a:lnTo>
                  <a:pt x="48460" y="84970"/>
                </a:lnTo>
                <a:lnTo>
                  <a:pt x="60260" y="81360"/>
                </a:lnTo>
                <a:lnTo>
                  <a:pt x="70306" y="74102"/>
                </a:lnTo>
                <a:lnTo>
                  <a:pt x="78002" y="63342"/>
                </a:lnTo>
                <a:lnTo>
                  <a:pt x="82754" y="49224"/>
                </a:lnTo>
                <a:lnTo>
                  <a:pt x="83966" y="31893"/>
                </a:lnTo>
                <a:lnTo>
                  <a:pt x="78284" y="19176"/>
                </a:lnTo>
                <a:lnTo>
                  <a:pt x="68960" y="9071"/>
                </a:lnTo>
                <a:lnTo>
                  <a:pt x="56816" y="2405"/>
                </a:lnTo>
                <a:lnTo>
                  <a:pt x="42678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1373766" y="3261875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9" y="0"/>
                </a:moveTo>
                <a:lnTo>
                  <a:pt x="2312" y="29474"/>
                </a:lnTo>
                <a:lnTo>
                  <a:pt x="0" y="44101"/>
                </a:lnTo>
                <a:lnTo>
                  <a:pt x="2571" y="57167"/>
                </a:lnTo>
                <a:lnTo>
                  <a:pt x="9103" y="68466"/>
                </a:lnTo>
                <a:lnTo>
                  <a:pt x="19193" y="77315"/>
                </a:lnTo>
                <a:lnTo>
                  <a:pt x="32438" y="83032"/>
                </a:lnTo>
                <a:lnTo>
                  <a:pt x="48435" y="84936"/>
                </a:lnTo>
                <a:lnTo>
                  <a:pt x="60243" y="81331"/>
                </a:lnTo>
                <a:lnTo>
                  <a:pt x="70296" y="74079"/>
                </a:lnTo>
                <a:lnTo>
                  <a:pt x="77998" y="63324"/>
                </a:lnTo>
                <a:lnTo>
                  <a:pt x="82754" y="49213"/>
                </a:lnTo>
                <a:lnTo>
                  <a:pt x="83967" y="31894"/>
                </a:lnTo>
                <a:lnTo>
                  <a:pt x="78285" y="19176"/>
                </a:lnTo>
                <a:lnTo>
                  <a:pt x="68961" y="9072"/>
                </a:lnTo>
                <a:lnTo>
                  <a:pt x="56818" y="2405"/>
                </a:lnTo>
                <a:lnTo>
                  <a:pt x="42679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373767" y="3519407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8" y="0"/>
                </a:moveTo>
                <a:lnTo>
                  <a:pt x="2308" y="29519"/>
                </a:lnTo>
                <a:lnTo>
                  <a:pt x="0" y="44169"/>
                </a:lnTo>
                <a:lnTo>
                  <a:pt x="2578" y="57228"/>
                </a:lnTo>
                <a:lnTo>
                  <a:pt x="9115" y="68518"/>
                </a:lnTo>
                <a:lnTo>
                  <a:pt x="19210" y="77360"/>
                </a:lnTo>
                <a:lnTo>
                  <a:pt x="32460" y="83071"/>
                </a:lnTo>
                <a:lnTo>
                  <a:pt x="48467" y="84971"/>
                </a:lnTo>
                <a:lnTo>
                  <a:pt x="60265" y="81359"/>
                </a:lnTo>
                <a:lnTo>
                  <a:pt x="70308" y="74101"/>
                </a:lnTo>
                <a:lnTo>
                  <a:pt x="78002" y="63340"/>
                </a:lnTo>
                <a:lnTo>
                  <a:pt x="82751" y="49223"/>
                </a:lnTo>
                <a:lnTo>
                  <a:pt x="83960" y="31892"/>
                </a:lnTo>
                <a:lnTo>
                  <a:pt x="78274" y="19170"/>
                </a:lnTo>
                <a:lnTo>
                  <a:pt x="68950" y="9067"/>
                </a:lnTo>
                <a:lnTo>
                  <a:pt x="56811" y="2403"/>
                </a:lnTo>
                <a:lnTo>
                  <a:pt x="42678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1373766" y="3776978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9" y="0"/>
                </a:moveTo>
                <a:lnTo>
                  <a:pt x="2312" y="29474"/>
                </a:lnTo>
                <a:lnTo>
                  <a:pt x="0" y="44101"/>
                </a:lnTo>
                <a:lnTo>
                  <a:pt x="2571" y="57181"/>
                </a:lnTo>
                <a:lnTo>
                  <a:pt x="9103" y="68481"/>
                </a:lnTo>
                <a:lnTo>
                  <a:pt x="19193" y="77325"/>
                </a:lnTo>
                <a:lnTo>
                  <a:pt x="32438" y="83035"/>
                </a:lnTo>
                <a:lnTo>
                  <a:pt x="48435" y="84935"/>
                </a:lnTo>
                <a:lnTo>
                  <a:pt x="60243" y="81337"/>
                </a:lnTo>
                <a:lnTo>
                  <a:pt x="70296" y="74091"/>
                </a:lnTo>
                <a:lnTo>
                  <a:pt x="77998" y="63341"/>
                </a:lnTo>
                <a:lnTo>
                  <a:pt x="82754" y="49228"/>
                </a:lnTo>
                <a:lnTo>
                  <a:pt x="83967" y="31893"/>
                </a:lnTo>
                <a:lnTo>
                  <a:pt x="78285" y="19175"/>
                </a:lnTo>
                <a:lnTo>
                  <a:pt x="68961" y="9071"/>
                </a:lnTo>
                <a:lnTo>
                  <a:pt x="56818" y="2405"/>
                </a:lnTo>
                <a:lnTo>
                  <a:pt x="42679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1545462" y="2433015"/>
            <a:ext cx="2372995" cy="1769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none" strike="noStrike" cap="none" baseline="0">
                <a:solidFill>
                  <a:srgbClr val="F5DEB3"/>
                </a:solidFill>
              </a:rPr>
              <a:t>Big Data Driving Business REST API Tutorial</a:t>
            </a:r>
          </a:p>
          <a:p>
            <a:pPr marL="12700" marR="1090930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none" strike="noStrike" cap="none" baseline="0">
                <a:solidFill>
                  <a:srgbClr val="F5DEB3"/>
                </a:solidFill>
              </a:rPr>
              <a:t>CAP Theorem Grid Gain Apache Spark</a:t>
            </a:r>
          </a:p>
          <a:p>
            <a:pPr marL="12700" marR="214629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none" strike="noStrike" cap="none" baseline="0">
                <a:solidFill>
                  <a:srgbClr val="F5DEB3"/>
                </a:solidFill>
              </a:rPr>
              <a:t>The Reactive Manifesto PDF at Speaker Deck</a:t>
            </a:r>
          </a:p>
        </p:txBody>
      </p:sp>
      <p:sp>
        <p:nvSpPr>
          <p:cNvPr id="339" name="Shape 339"/>
          <p:cNvSpPr/>
          <p:nvPr/>
        </p:nvSpPr>
        <p:spPr>
          <a:xfrm>
            <a:off x="1373766" y="4034551"/>
            <a:ext cx="84454" cy="85089"/>
          </a:xfrm>
          <a:custGeom>
            <a:avLst/>
            <a:gdLst/>
            <a:ahLst/>
            <a:cxnLst/>
            <a:rect l="0" t="0" r="0" b="0"/>
            <a:pathLst>
              <a:path w="84455" h="85089" extrusionOk="0">
                <a:moveTo>
                  <a:pt x="42679" y="0"/>
                </a:moveTo>
                <a:lnTo>
                  <a:pt x="2312" y="29464"/>
                </a:lnTo>
                <a:lnTo>
                  <a:pt x="0" y="44109"/>
                </a:lnTo>
                <a:lnTo>
                  <a:pt x="2573" y="57173"/>
                </a:lnTo>
                <a:lnTo>
                  <a:pt x="9107" y="68469"/>
                </a:lnTo>
                <a:lnTo>
                  <a:pt x="19198" y="77316"/>
                </a:lnTo>
                <a:lnTo>
                  <a:pt x="32444" y="83032"/>
                </a:lnTo>
                <a:lnTo>
                  <a:pt x="48444" y="84934"/>
                </a:lnTo>
                <a:lnTo>
                  <a:pt x="60249" y="81328"/>
                </a:lnTo>
                <a:lnTo>
                  <a:pt x="70300" y="74074"/>
                </a:lnTo>
                <a:lnTo>
                  <a:pt x="78000" y="63317"/>
                </a:lnTo>
                <a:lnTo>
                  <a:pt x="82754" y="49204"/>
                </a:lnTo>
                <a:lnTo>
                  <a:pt x="83967" y="31880"/>
                </a:lnTo>
                <a:lnTo>
                  <a:pt x="78285" y="19159"/>
                </a:lnTo>
                <a:lnTo>
                  <a:pt x="68961" y="9060"/>
                </a:lnTo>
                <a:lnTo>
                  <a:pt x="56817" y="2401"/>
                </a:lnTo>
                <a:lnTo>
                  <a:pt x="42679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4136262" y="2433015"/>
            <a:ext cx="1919604" cy="22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sng" strike="noStrike" cap="none" baseline="0">
                <a:solidFill>
                  <a:srgbClr val="FFE599"/>
                </a:solidFill>
                <a:hlinkClick r:id="rId3"/>
              </a:rPr>
              <a:t>http://bit.ly/194auY9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136275" y="2746775"/>
            <a:ext cx="4495800" cy="311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sng" strike="noStrike" cap="none" baseline="0">
                <a:solidFill>
                  <a:srgbClr val="FFD966"/>
                </a:solidFill>
                <a:hlinkClick r:id="rId4"/>
              </a:rPr>
              <a:t>http://www.restapitutorial.com/resources.html</a:t>
            </a:r>
            <a:r>
              <a:rPr lang="en-US" sz="1550" b="0" i="0" u="none" strike="noStrike" cap="none" baseline="0">
                <a:solidFill>
                  <a:srgbClr val="FFD966"/>
                </a:solidFill>
              </a:rPr>
              <a:t> </a:t>
            </a:r>
          </a:p>
          <a:p>
            <a:pPr marL="12700" marR="5080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sng" strike="noStrike" cap="none" baseline="0">
                <a:solidFill>
                  <a:srgbClr val="FFD966"/>
                </a:solidFill>
                <a:hlinkClick r:id="rId5"/>
              </a:rPr>
              <a:t>http://en.wikipedia.org/wiki/CAP_theorem</a:t>
            </a:r>
            <a:r>
              <a:rPr lang="en-US" sz="1550" b="0" i="0" u="none" strike="noStrike" cap="none" baseline="0">
                <a:solidFill>
                  <a:srgbClr val="FFD966"/>
                </a:solidFill>
              </a:rPr>
              <a:t> </a:t>
            </a:r>
            <a:r>
              <a:rPr lang="en-US" sz="1550" b="0" i="0" u="sng" strike="noStrike" cap="none" baseline="0">
                <a:solidFill>
                  <a:srgbClr val="FFD966"/>
                </a:solidFill>
                <a:hlinkClick r:id="rId6"/>
              </a:rPr>
              <a:t>http://www.gridgain.com/</a:t>
            </a:r>
            <a:r>
              <a:rPr lang="en-US" sz="1550" b="0" i="0" u="none" strike="noStrike" cap="none" baseline="0">
                <a:solidFill>
                  <a:srgbClr val="FFD966"/>
                </a:solidFill>
              </a:rPr>
              <a:t> </a:t>
            </a:r>
          </a:p>
          <a:p>
            <a:pPr marL="12700" marR="5080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none" strike="noStrike" cap="none" baseline="0">
                <a:solidFill>
                  <a:srgbClr val="FFD966"/>
                </a:solidFill>
              </a:rPr>
              <a:t>https://spark.apache.org/ </a:t>
            </a:r>
          </a:p>
          <a:p>
            <a:pPr marL="12700" marR="5080" lvl="0" indent="0" algn="l" rtl="0">
              <a:lnSpc>
                <a:spcPct val="109000"/>
              </a:lnSpc>
              <a:spcBef>
                <a:spcPts val="0"/>
              </a:spcBef>
              <a:buSzPct val="25000"/>
              <a:buNone/>
            </a:pPr>
            <a:r>
              <a:rPr lang="en-US" sz="1550" b="0" i="0" u="sng" strike="noStrike" cap="none" baseline="0">
                <a:solidFill>
                  <a:srgbClr val="FFD966"/>
                </a:solidFill>
                <a:hlinkClick r:id="rId7"/>
              </a:rPr>
              <a:t>www.reactivemanifesto.org/</a:t>
            </a:r>
            <a:r>
              <a:rPr lang="en-US" sz="1550" b="0" i="0" u="none" strike="noStrike" cap="none" baseline="0">
                <a:solidFill>
                  <a:srgbClr val="FFD966"/>
                </a:solidFill>
              </a:rPr>
              <a:t> https://speakerdeck.com/axiom6/RxDataScience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616963" y="11050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56150" rIns="0" bIns="0" anchor="t" anchorCtr="0">
            <a:noAutofit/>
          </a:bodyPr>
          <a:lstStyle/>
          <a:p>
            <a:pPr marL="2512695" marR="0" lvl="0" indent="-1079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Abstract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459230" y="2354581"/>
            <a:ext cx="7303770" cy="33604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407669" lvl="0" indent="0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The plethora of Data Science technologies and Big Data hype are making our heads hurt.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138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My mantra: Don't let brute force do your thinking for you.</a:t>
            </a:r>
          </a:p>
          <a:p>
            <a:pPr marL="12700" marR="370840" lvl="0" indent="0" algn="l" rtl="0">
              <a:lnSpc>
                <a:spcPct val="108300"/>
              </a:lnSpc>
              <a:spcBef>
                <a:spcPts val="120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Like </a:t>
            </a:r>
            <a:r>
              <a:rPr lang="en-US" sz="1800" b="0" i="0" u="none" strike="noStrike" cap="none" baseline="0" dirty="0" smtClean="0">
                <a:solidFill>
                  <a:srgbClr val="F5DEB3"/>
                </a:solidFill>
              </a:rPr>
              <a:t>everything 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in this distributed Information Age, Data Science is changing to meet new demands, with change motivating a new recognition of underlying principles.</a:t>
            </a:r>
          </a:p>
          <a:p>
            <a:pPr marL="12700" marR="5080" lvl="0" indent="0" algn="l" rtl="0">
              <a:lnSpc>
                <a:spcPct val="108300"/>
              </a:lnSpc>
              <a:spcBef>
                <a:spcPts val="120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So this lightning talk is then a whirlwind tour through these principles. We begin with Business Transformation, REST and 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NoSQL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 Databases. We then peak into the future with Grid Gain and Apache Spark and conclude with </a:t>
            </a:r>
            <a:r>
              <a:rPr lang="en-US" sz="1800" b="0" i="0" u="none" strike="noStrike" cap="none" baseline="0" dirty="0" err="1">
                <a:solidFill>
                  <a:srgbClr val="F5DEB3"/>
                </a:solidFill>
              </a:rPr>
              <a:t>inﬂuence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 of the Reactive Manifesto.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3886200" y="3733800"/>
            <a:ext cx="2150100" cy="231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 smtClean="0">
                <a:solidFill>
                  <a:srgbClr val="D2B48C"/>
                </a:solidFill>
              </a:rPr>
              <a:t>The End</a:t>
            </a:r>
            <a:endParaRPr lang="en-US" sz="1600" b="1" i="0" u="none" strike="noStrike" cap="none" baseline="0" dirty="0">
              <a:solidFill>
                <a:srgbClr val="D2B48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516633" y="876412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178750" rIns="0" bIns="0" anchor="t" anchorCtr="0">
            <a:noAutofit/>
          </a:bodyPr>
          <a:lstStyle/>
          <a:p>
            <a:pPr marL="2885440" marR="0" lvl="0" indent="-253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Outline</a:t>
            </a:r>
          </a:p>
        </p:txBody>
      </p:sp>
      <p:sp>
        <p:nvSpPr>
          <p:cNvPr id="53" name="Shape 53"/>
          <p:cNvSpPr/>
          <p:nvPr/>
        </p:nvSpPr>
        <p:spPr>
          <a:xfrm>
            <a:off x="1628045" y="243840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1628045" y="273558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628045" y="3032759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628045" y="332994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628045" y="3627119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628045" y="392430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628045" y="422148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628045" y="4518660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628045" y="4815839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628045" y="5113019"/>
            <a:ext cx="99695" cy="101599"/>
          </a:xfrm>
          <a:custGeom>
            <a:avLst/>
            <a:gdLst/>
            <a:ahLst/>
            <a:cxnLst/>
            <a:rect l="0" t="0" r="0" b="0"/>
            <a:pathLst>
              <a:path w="99694" h="101600" extrusionOk="0">
                <a:moveTo>
                  <a:pt x="49386" y="0"/>
                </a:moveTo>
                <a:lnTo>
                  <a:pt x="11902" y="18547"/>
                </a:lnTo>
                <a:lnTo>
                  <a:pt x="0" y="62695"/>
                </a:lnTo>
                <a:lnTo>
                  <a:pt x="4992" y="75300"/>
                </a:lnTo>
                <a:lnTo>
                  <a:pt x="13187" y="86009"/>
                </a:lnTo>
                <a:lnTo>
                  <a:pt x="24165" y="94294"/>
                </a:lnTo>
                <a:lnTo>
                  <a:pt x="37507" y="99629"/>
                </a:lnTo>
                <a:lnTo>
                  <a:pt x="52796" y="101486"/>
                </a:lnTo>
                <a:lnTo>
                  <a:pt x="65477" y="98910"/>
                </a:lnTo>
                <a:lnTo>
                  <a:pt x="93492" y="72493"/>
                </a:lnTo>
                <a:lnTo>
                  <a:pt x="99292" y="41268"/>
                </a:lnTo>
                <a:lnTo>
                  <a:pt x="94764" y="27951"/>
                </a:lnTo>
                <a:lnTo>
                  <a:pt x="86927" y="16589"/>
                </a:lnTo>
                <a:lnTo>
                  <a:pt x="76365" y="7758"/>
                </a:lnTo>
                <a:lnTo>
                  <a:pt x="63657" y="2035"/>
                </a:lnTo>
                <a:lnTo>
                  <a:pt x="49386" y="0"/>
                </a:lnTo>
                <a:close/>
              </a:path>
            </a:pathLst>
          </a:custGeom>
          <a:solidFill>
            <a:srgbClr val="F5DEB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467104" y="2211071"/>
            <a:ext cx="7124191" cy="3656329"/>
          </a:xfrm>
          <a:prstGeom prst="rect">
            <a:avLst/>
          </a:prstGeom>
          <a:noFill/>
          <a:ln>
            <a:noFill/>
          </a:ln>
        </p:spPr>
        <p:txBody>
          <a:bodyPr lIns="0" tIns="147000" rIns="0" bIns="0" anchor="t" anchorCtr="0">
            <a:noAutofit/>
          </a:bodyPr>
          <a:lstStyle/>
          <a:p>
            <a:pPr marL="375285" marR="4236720" lvl="0" indent="-6984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So Many Technologies So Much Math</a:t>
            </a:r>
          </a:p>
          <a:p>
            <a:pPr marL="375285" marR="0" lvl="0" indent="-6984" algn="l" rtl="0">
              <a:lnSpc>
                <a:spcPct val="100000"/>
              </a:lnSpc>
              <a:spcBef>
                <a:spcPts val="18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How Data is Transforming Business</a:t>
            </a:r>
          </a:p>
          <a:p>
            <a:pPr marL="375285" marR="1700529" lvl="0" indent="-6984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A 100 fold increase in data volume under URIs Join the party with REST URI's</a:t>
            </a:r>
          </a:p>
          <a:p>
            <a:pPr marL="375285" marR="3276600" lvl="0" indent="-6984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Visual Guide to </a:t>
            </a:r>
            <a:r>
              <a:rPr lang="en-US" sz="1800" b="0" i="0" u="none" strike="noStrike" cap="none" baseline="0" dirty="0" err="1">
                <a:solidFill>
                  <a:srgbClr val="F5DEB3"/>
                </a:solidFill>
              </a:rPr>
              <a:t>NoSQL</a:t>
            </a: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 Systems Grid Gain</a:t>
            </a:r>
          </a:p>
          <a:p>
            <a:pPr marL="375285" marR="3813175" lvl="0" indent="-6984" algn="l" rtl="0">
              <a:lnSpc>
                <a:spcPct val="1083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Apache Spark - Traditional Apache Spark - Revealed The Reactive Manifesto:</a:t>
            </a:r>
          </a:p>
          <a:p>
            <a:pPr marL="466090" marR="0" lvl="0" indent="-8890" algn="l" rtl="0">
              <a:lnSpc>
                <a:spcPct val="100000"/>
              </a:lnSpc>
              <a:spcBef>
                <a:spcPts val="18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5DEB3"/>
                </a:solidFill>
              </a:rPr>
              <a:t>- How to be Responsive, Elastic, Resilient and Message Driven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95600" y="1219200"/>
            <a:ext cx="5809499" cy="507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So Many Technologies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634520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52600" y="1082056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70100" rIns="0" bIns="0" anchor="t" anchorCtr="0">
            <a:noAutofit/>
          </a:bodyPr>
          <a:lstStyle/>
          <a:p>
            <a:pPr marL="1851660" marR="0" lvl="0" indent="-1016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So Much Math</a:t>
            </a:r>
          </a:p>
        </p:txBody>
      </p:sp>
      <p:sp>
        <p:nvSpPr>
          <p:cNvPr id="81" name="Shape 81"/>
          <p:cNvSpPr/>
          <p:nvPr/>
        </p:nvSpPr>
        <p:spPr>
          <a:xfrm>
            <a:off x="2143759" y="4907295"/>
            <a:ext cx="5618479" cy="115569"/>
          </a:xfrm>
          <a:custGeom>
            <a:avLst/>
            <a:gdLst/>
            <a:ahLst/>
            <a:cxnLst/>
            <a:rect l="0" t="0" r="0" b="0"/>
            <a:pathLst>
              <a:path w="5618480" h="115570" extrusionOk="0">
                <a:moveTo>
                  <a:pt x="0" y="115569"/>
                </a:moveTo>
                <a:lnTo>
                  <a:pt x="5618480" y="115569"/>
                </a:lnTo>
                <a:lnTo>
                  <a:pt x="5618480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209801" y="2377456"/>
            <a:ext cx="5333999" cy="30327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814069" y="857886"/>
            <a:ext cx="7025131" cy="1199514"/>
          </a:xfrm>
          <a:prstGeom prst="rect">
            <a:avLst/>
          </a:prstGeom>
          <a:noFill/>
          <a:ln>
            <a:noFill/>
          </a:ln>
        </p:spPr>
        <p:txBody>
          <a:bodyPr lIns="0" tIns="718850" rIns="0" bIns="0" anchor="t" anchorCtr="0">
            <a:noAutofit/>
          </a:bodyPr>
          <a:lstStyle/>
          <a:p>
            <a:pPr marL="180340" marR="0" lvl="0" indent="-253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D2B48C"/>
                </a:solidFill>
              </a:rPr>
              <a:t>How Data will Transform Business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585469" y="3048000"/>
            <a:ext cx="7157720" cy="21253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469390" marR="0" lvl="0" indent="-888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rgbClr val="D2B48C"/>
                </a:solidFill>
              </a:rPr>
              <a:t>by Philip Evans </a:t>
            </a:r>
            <a:r>
              <a:rPr lang="en-US" sz="1800" b="1" i="0" u="none" strike="noStrike" cap="none" baseline="0" dirty="0">
                <a:solidFill>
                  <a:srgbClr val="E7AD52"/>
                </a:solidFill>
              </a:rPr>
              <a:t>TED talk on Nov. 2013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1375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Since the 1970s, business strategy has been dominated by two major theories:</a:t>
            </a:r>
          </a:p>
          <a:p>
            <a:pPr marL="317500" marR="0" lvl="0" indent="-203200" algn="l" rtl="0">
              <a:lnSpc>
                <a:spcPct val="100000"/>
              </a:lnSpc>
              <a:spcBef>
                <a:spcPts val="295"/>
              </a:spcBef>
              <a:buClr>
                <a:srgbClr val="F5DEB3"/>
              </a:buClr>
              <a:buSzPct val="100000"/>
              <a:buFont typeface="Arial"/>
              <a:buAutoNum type="arabicPeriod"/>
            </a:pP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Bruce Henderson's idea of increasing returns to scale and </a:t>
            </a:r>
            <a:r>
              <a:rPr lang="en-US" sz="1400" b="0" i="0" u="none" strike="noStrike" cap="none" baseline="0" dirty="0" smtClean="0">
                <a:solidFill>
                  <a:srgbClr val="F5DEB3"/>
                </a:solidFill>
              </a:rPr>
              <a:t>experience</a:t>
            </a:r>
          </a:p>
          <a:p>
            <a:pPr marL="317500" marR="0" lvl="0" indent="-203200" algn="l" rtl="0">
              <a:lnSpc>
                <a:spcPct val="100000"/>
              </a:lnSpc>
              <a:spcBef>
                <a:spcPts val="295"/>
              </a:spcBef>
              <a:buClr>
                <a:srgbClr val="F5DEB3"/>
              </a:buClr>
              <a:buSzPct val="100000"/>
            </a:pPr>
            <a:endParaRPr lang="en-US" sz="1400" b="0" i="0" u="none" strike="noStrike" cap="none" baseline="0" dirty="0">
              <a:solidFill>
                <a:srgbClr val="F5DEB3"/>
              </a:solidFill>
            </a:endParaRPr>
          </a:p>
          <a:p>
            <a:pPr marL="317500" marR="0" lvl="0" indent="-203200" algn="l" rtl="0">
              <a:lnSpc>
                <a:spcPct val="100000"/>
              </a:lnSpc>
              <a:spcBef>
                <a:spcPts val="400"/>
              </a:spcBef>
              <a:buClr>
                <a:srgbClr val="F5DEB3"/>
              </a:buClr>
              <a:buSzPct val="100000"/>
            </a:pPr>
            <a:r>
              <a:rPr lang="en-US" sz="1400" b="0" i="0" u="none" strike="noStrike" cap="none" baseline="0" dirty="0" smtClean="0">
                <a:solidFill>
                  <a:srgbClr val="F5DEB3"/>
                </a:solidFill>
              </a:rPr>
              <a:t>2. Michael </a:t>
            </a: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Porter's value chain driven by transaction cost reductions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295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... a new force will rule business strategy in the future</a:t>
            </a:r>
            <a:r>
              <a:rPr lang="en-US" sz="1400" b="0" i="0" u="none" strike="noStrike" cap="none" baseline="0" dirty="0" smtClean="0">
                <a:solidFill>
                  <a:srgbClr val="F5DEB3"/>
                </a:solidFill>
              </a:rPr>
              <a:t>: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295"/>
              </a:spcBef>
              <a:buSzPct val="25000"/>
              <a:buNone/>
            </a:pPr>
            <a:endParaRPr lang="en-US" sz="1400" b="0" i="0" u="none" strike="noStrike" cap="none" baseline="0" dirty="0">
              <a:solidFill>
                <a:srgbClr val="F5DEB3"/>
              </a:solidFill>
            </a:endParaRPr>
          </a:p>
          <a:p>
            <a:pPr marL="317500" marR="0" lvl="0" indent="-203200" algn="l" rtl="0">
              <a:lnSpc>
                <a:spcPct val="100000"/>
              </a:lnSpc>
              <a:spcBef>
                <a:spcPts val="245"/>
              </a:spcBef>
              <a:buClr>
                <a:srgbClr val="F5DEB3"/>
              </a:buClr>
              <a:buSzPct val="93332"/>
              <a:buFont typeface="Arial"/>
              <a:buAutoNum type="arabicPeriod" startAt="3"/>
            </a:pPr>
            <a:r>
              <a:rPr lang="en-US" sz="1450" b="0" i="0" u="none" strike="noStrike" cap="none" baseline="0" dirty="0">
                <a:solidFill>
                  <a:srgbClr val="F5DEB3"/>
                </a:solidFill>
              </a:rPr>
              <a:t>The massive amount of data shared by competing </a:t>
            </a:r>
            <a:r>
              <a:rPr lang="en-US" sz="1450" b="0" i="0" u="none" strike="noStrike" cap="none" baseline="0" dirty="0" smtClean="0">
                <a:solidFill>
                  <a:srgbClr val="F5DEB3"/>
                </a:solidFill>
              </a:rPr>
              <a:t>groups</a:t>
            </a:r>
          </a:p>
          <a:p>
            <a:pPr marL="317500" marR="0" lvl="0" indent="-203200" algn="l" rtl="0">
              <a:lnSpc>
                <a:spcPct val="100000"/>
              </a:lnSpc>
              <a:spcBef>
                <a:spcPts val="245"/>
              </a:spcBef>
              <a:buClr>
                <a:srgbClr val="F5DEB3"/>
              </a:buClr>
              <a:buSzPct val="93332"/>
              <a:buFont typeface="Arial"/>
              <a:buAutoNum type="arabicPeriod" startAt="3"/>
            </a:pPr>
            <a:endParaRPr lang="en-US" sz="1450" b="0" i="0" u="none" strike="noStrike" cap="none" baseline="0" dirty="0">
              <a:solidFill>
                <a:srgbClr val="F5DEB3"/>
              </a:solidFill>
            </a:endParaRPr>
          </a:p>
          <a:p>
            <a:pPr marL="12700" marR="5080" lvl="0" indent="0" algn="l" rtl="0">
              <a:lnSpc>
                <a:spcPct val="111400"/>
              </a:lnSpc>
              <a:spcBef>
                <a:spcPts val="95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</a:rPr>
              <a:t>The key driver is the 100 fold increase in data placed under URI's in the last 10 years Even better: This increases the number of patterns by 10,000 = 100x100 fold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143000" y="876412"/>
            <a:ext cx="8084567" cy="11995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i="0" u="none" strike="noStrike" cap="none" baseline="0" dirty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A 100 fold increase in data volume under URIs</a:t>
            </a:r>
          </a:p>
          <a:p>
            <a:pPr marL="1395095" marR="1387475" lvl="0" indent="-10794" algn="ctr">
              <a:lnSpc>
                <a:spcPct val="155600"/>
              </a:lnSpc>
              <a:spcBef>
                <a:spcPts val="10"/>
              </a:spcBef>
              <a:buSzPct val="25000"/>
            </a:pPr>
            <a:r>
              <a:rPr lang="en-US" sz="2400" i="0" u="none" strike="noStrike" cap="none" baseline="0" dirty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Is driving the growth of </a:t>
            </a:r>
            <a:r>
              <a:rPr lang="en-US" sz="2400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the</a:t>
            </a:r>
            <a:r>
              <a:rPr lang="en-US" sz="2400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en-US" sz="2400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ecosystem </a:t>
            </a:r>
            <a:r>
              <a:rPr lang="en-US" sz="2400" i="0" u="none" strike="noStrike" cap="none" baseline="0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/>
            </a:r>
            <a:br>
              <a:rPr lang="en-US" sz="2400" i="0" u="none" strike="noStrike" cap="none" baseline="0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</a:br>
            <a:r>
              <a:rPr lang="en-US" sz="2400" i="0" u="none" strike="noStrike" cap="none" baseline="0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The </a:t>
            </a:r>
            <a:r>
              <a:rPr lang="en-US" sz="2400" i="0" u="none" strike="noStrike" cap="none" baseline="0" dirty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Big Data Market Forecast</a:t>
            </a:r>
          </a:p>
        </p:txBody>
      </p:sp>
      <p:sp>
        <p:nvSpPr>
          <p:cNvPr id="109" name="Shape 109"/>
          <p:cNvSpPr/>
          <p:nvPr/>
        </p:nvSpPr>
        <p:spPr>
          <a:xfrm>
            <a:off x="2209800" y="2971800"/>
            <a:ext cx="6172200" cy="39090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158113" y="1424940"/>
            <a:ext cx="7985887" cy="23088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068705" marR="0" lvl="0" indent="-190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1800" b="1" i="0" u="none" strike="noStrike" cap="none" baseline="0" dirty="0">
              <a:solidFill>
                <a:srgbClr val="D2B48C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12700" marR="208915" lvl="0" indent="0" algn="l" rtl="0">
              <a:lnSpc>
                <a:spcPct val="107600"/>
              </a:lnSpc>
              <a:spcBef>
                <a:spcPts val="1190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REST is the most profound step in becoming Reactively Message Driven The Internet itself is the best means of integration with caching as a bonus</a:t>
            </a:r>
          </a:p>
          <a:p>
            <a:pPr marL="12700" marR="5080" lvl="0" indent="0" algn="l" rtl="0">
              <a:lnSpc>
                <a:spcPct val="107600"/>
              </a:lnSpc>
              <a:spcBef>
                <a:spcPts val="0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REST is used by all major players: Google Amazon .. Just look at your browser Recommend JSON for the transaction "payload"</a:t>
            </a:r>
          </a:p>
          <a:p>
            <a:pPr marL="12700" marR="2204085" lvl="0" indent="0" algn="l" rtl="0">
              <a:lnSpc>
                <a:spcPct val="128965"/>
              </a:lnSpc>
              <a:spcBef>
                <a:spcPts val="85"/>
              </a:spcBef>
              <a:buSzPct val="25000"/>
              <a:buNone/>
            </a:pPr>
            <a:r>
              <a:rPr lang="en-US" sz="1450" b="0" i="0" u="none" strike="noStrike" cap="none" baseline="0" dirty="0">
                <a:solidFill>
                  <a:srgbClr val="F5DEB3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Rest URIs Are Easy To Read </a:t>
            </a:r>
            <a:r>
              <a:rPr lang="en-US" sz="1400" b="0" i="0" u="sng" strike="noStrike" cap="none" baseline="0" dirty="0">
                <a:solidFill>
                  <a:schemeClr val="hlink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  <a:hlinkClick r:id="rId3"/>
              </a:rPr>
              <a:t>http://company.com/data/database/table/id?query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95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Below database="sales" table="cars" id is the last URI parameter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19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5DEB3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?query name value pairs (model="VW") provide nice extensions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0590" y="1912106"/>
            <a:ext cx="80010" cy="1745494"/>
            <a:chOff x="1684623" y="1705013"/>
            <a:chExt cx="80010" cy="1745494"/>
          </a:xfrm>
        </p:grpSpPr>
        <p:sp>
          <p:nvSpPr>
            <p:cNvPr id="114" name="Shape 114"/>
            <p:cNvSpPr/>
            <p:nvPr/>
          </p:nvSpPr>
          <p:spPr>
            <a:xfrm>
              <a:off x="1684623" y="1705013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7" y="0"/>
                  </a:moveTo>
                  <a:lnTo>
                    <a:pt x="1715" y="31745"/>
                  </a:lnTo>
                  <a:lnTo>
                    <a:pt x="0" y="48299"/>
                  </a:lnTo>
                  <a:lnTo>
                    <a:pt x="4967" y="61370"/>
                  </a:lnTo>
                  <a:lnTo>
                    <a:pt x="13887" y="71827"/>
                  </a:lnTo>
                  <a:lnTo>
                    <a:pt x="25856" y="78766"/>
                  </a:lnTo>
                  <a:lnTo>
                    <a:pt x="39975" y="81279"/>
                  </a:lnTo>
                  <a:lnTo>
                    <a:pt x="52790" y="79130"/>
                  </a:lnTo>
                  <a:lnTo>
                    <a:pt x="63890" y="72923"/>
                  </a:lnTo>
                  <a:lnTo>
                    <a:pt x="72568" y="62966"/>
                  </a:lnTo>
                  <a:lnTo>
                    <a:pt x="78120" y="49563"/>
                  </a:lnTo>
                  <a:lnTo>
                    <a:pt x="79842" y="33020"/>
                  </a:lnTo>
                  <a:lnTo>
                    <a:pt x="74884" y="19934"/>
                  </a:lnTo>
                  <a:lnTo>
                    <a:pt x="65973" y="9464"/>
                  </a:lnTo>
                  <a:lnTo>
                    <a:pt x="54015" y="2517"/>
                  </a:lnTo>
                  <a:lnTo>
                    <a:pt x="39917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684624" y="1942780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6" y="0"/>
                  </a:moveTo>
                  <a:lnTo>
                    <a:pt x="1715" y="31735"/>
                  </a:lnTo>
                  <a:lnTo>
                    <a:pt x="0" y="48305"/>
                  </a:lnTo>
                  <a:lnTo>
                    <a:pt x="4969" y="61374"/>
                  </a:lnTo>
                  <a:lnTo>
                    <a:pt x="13889" y="71830"/>
                  </a:lnTo>
                  <a:lnTo>
                    <a:pt x="25860" y="78766"/>
                  </a:lnTo>
                  <a:lnTo>
                    <a:pt x="39982" y="81279"/>
                  </a:lnTo>
                  <a:lnTo>
                    <a:pt x="52795" y="79128"/>
                  </a:lnTo>
                  <a:lnTo>
                    <a:pt x="63892" y="72920"/>
                  </a:lnTo>
                  <a:lnTo>
                    <a:pt x="72568" y="62961"/>
                  </a:lnTo>
                  <a:lnTo>
                    <a:pt x="78120" y="49556"/>
                  </a:lnTo>
                  <a:lnTo>
                    <a:pt x="79841" y="33010"/>
                  </a:lnTo>
                  <a:lnTo>
                    <a:pt x="74883" y="19917"/>
                  </a:lnTo>
                  <a:lnTo>
                    <a:pt x="65971" y="9451"/>
                  </a:lnTo>
                  <a:lnTo>
                    <a:pt x="54013" y="2512"/>
                  </a:lnTo>
                  <a:lnTo>
                    <a:pt x="39916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684623" y="2180509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7" y="0"/>
                  </a:moveTo>
                  <a:lnTo>
                    <a:pt x="1716" y="31745"/>
                  </a:lnTo>
                  <a:lnTo>
                    <a:pt x="0" y="48298"/>
                  </a:lnTo>
                  <a:lnTo>
                    <a:pt x="4967" y="61370"/>
                  </a:lnTo>
                  <a:lnTo>
                    <a:pt x="13887" y="71827"/>
                  </a:lnTo>
                  <a:lnTo>
                    <a:pt x="25856" y="78766"/>
                  </a:lnTo>
                  <a:lnTo>
                    <a:pt x="39974" y="81279"/>
                  </a:lnTo>
                  <a:lnTo>
                    <a:pt x="52790" y="79130"/>
                  </a:lnTo>
                  <a:lnTo>
                    <a:pt x="63889" y="72924"/>
                  </a:lnTo>
                  <a:lnTo>
                    <a:pt x="72568" y="62966"/>
                  </a:lnTo>
                  <a:lnTo>
                    <a:pt x="78120" y="49563"/>
                  </a:lnTo>
                  <a:lnTo>
                    <a:pt x="79842" y="33020"/>
                  </a:lnTo>
                  <a:lnTo>
                    <a:pt x="74884" y="19934"/>
                  </a:lnTo>
                  <a:lnTo>
                    <a:pt x="65973" y="9464"/>
                  </a:lnTo>
                  <a:lnTo>
                    <a:pt x="54015" y="2517"/>
                  </a:lnTo>
                  <a:lnTo>
                    <a:pt x="39917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684623" y="2418236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7" y="0"/>
                  </a:moveTo>
                  <a:lnTo>
                    <a:pt x="1715" y="31753"/>
                  </a:lnTo>
                  <a:lnTo>
                    <a:pt x="0" y="48310"/>
                  </a:lnTo>
                  <a:lnTo>
                    <a:pt x="4967" y="61388"/>
                  </a:lnTo>
                  <a:lnTo>
                    <a:pt x="13887" y="71841"/>
                  </a:lnTo>
                  <a:lnTo>
                    <a:pt x="25856" y="78770"/>
                  </a:lnTo>
                  <a:lnTo>
                    <a:pt x="39974" y="81279"/>
                  </a:lnTo>
                  <a:lnTo>
                    <a:pt x="52790" y="79134"/>
                  </a:lnTo>
                  <a:lnTo>
                    <a:pt x="63889" y="72935"/>
                  </a:lnTo>
                  <a:lnTo>
                    <a:pt x="72568" y="62983"/>
                  </a:lnTo>
                  <a:lnTo>
                    <a:pt x="78120" y="49578"/>
                  </a:lnTo>
                  <a:lnTo>
                    <a:pt x="79842" y="33020"/>
                  </a:lnTo>
                  <a:lnTo>
                    <a:pt x="74884" y="19934"/>
                  </a:lnTo>
                  <a:lnTo>
                    <a:pt x="65973" y="9464"/>
                  </a:lnTo>
                  <a:lnTo>
                    <a:pt x="54015" y="2517"/>
                  </a:lnTo>
                  <a:lnTo>
                    <a:pt x="39917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684623" y="2656005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7" y="0"/>
                  </a:moveTo>
                  <a:lnTo>
                    <a:pt x="1716" y="31745"/>
                  </a:lnTo>
                  <a:lnTo>
                    <a:pt x="0" y="48298"/>
                  </a:lnTo>
                  <a:lnTo>
                    <a:pt x="4967" y="61370"/>
                  </a:lnTo>
                  <a:lnTo>
                    <a:pt x="13887" y="71827"/>
                  </a:lnTo>
                  <a:lnTo>
                    <a:pt x="25856" y="78766"/>
                  </a:lnTo>
                  <a:lnTo>
                    <a:pt x="39974" y="81279"/>
                  </a:lnTo>
                  <a:lnTo>
                    <a:pt x="52790" y="79130"/>
                  </a:lnTo>
                  <a:lnTo>
                    <a:pt x="63889" y="72924"/>
                  </a:lnTo>
                  <a:lnTo>
                    <a:pt x="72568" y="62966"/>
                  </a:lnTo>
                  <a:lnTo>
                    <a:pt x="78120" y="49563"/>
                  </a:lnTo>
                  <a:lnTo>
                    <a:pt x="79842" y="33020"/>
                  </a:lnTo>
                  <a:lnTo>
                    <a:pt x="74884" y="19934"/>
                  </a:lnTo>
                  <a:lnTo>
                    <a:pt x="65973" y="9464"/>
                  </a:lnTo>
                  <a:lnTo>
                    <a:pt x="54015" y="2517"/>
                  </a:lnTo>
                  <a:lnTo>
                    <a:pt x="39917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684623" y="2893733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7" y="0"/>
                  </a:moveTo>
                  <a:lnTo>
                    <a:pt x="1715" y="31745"/>
                  </a:lnTo>
                  <a:lnTo>
                    <a:pt x="0" y="48299"/>
                  </a:lnTo>
                  <a:lnTo>
                    <a:pt x="4967" y="61370"/>
                  </a:lnTo>
                  <a:lnTo>
                    <a:pt x="13887" y="71827"/>
                  </a:lnTo>
                  <a:lnTo>
                    <a:pt x="25856" y="78766"/>
                  </a:lnTo>
                  <a:lnTo>
                    <a:pt x="39975" y="81279"/>
                  </a:lnTo>
                  <a:lnTo>
                    <a:pt x="52790" y="79130"/>
                  </a:lnTo>
                  <a:lnTo>
                    <a:pt x="63890" y="72923"/>
                  </a:lnTo>
                  <a:lnTo>
                    <a:pt x="72568" y="62966"/>
                  </a:lnTo>
                  <a:lnTo>
                    <a:pt x="78120" y="49563"/>
                  </a:lnTo>
                  <a:lnTo>
                    <a:pt x="79842" y="33020"/>
                  </a:lnTo>
                  <a:lnTo>
                    <a:pt x="74884" y="19934"/>
                  </a:lnTo>
                  <a:lnTo>
                    <a:pt x="65973" y="9464"/>
                  </a:lnTo>
                  <a:lnTo>
                    <a:pt x="54015" y="2517"/>
                  </a:lnTo>
                  <a:lnTo>
                    <a:pt x="39917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684624" y="3131500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6" y="0"/>
                  </a:moveTo>
                  <a:lnTo>
                    <a:pt x="1715" y="31735"/>
                  </a:lnTo>
                  <a:lnTo>
                    <a:pt x="0" y="48305"/>
                  </a:lnTo>
                  <a:lnTo>
                    <a:pt x="4969" y="61374"/>
                  </a:lnTo>
                  <a:lnTo>
                    <a:pt x="13889" y="71830"/>
                  </a:lnTo>
                  <a:lnTo>
                    <a:pt x="25860" y="78766"/>
                  </a:lnTo>
                  <a:lnTo>
                    <a:pt x="39982" y="81279"/>
                  </a:lnTo>
                  <a:lnTo>
                    <a:pt x="52795" y="79128"/>
                  </a:lnTo>
                  <a:lnTo>
                    <a:pt x="63892" y="72920"/>
                  </a:lnTo>
                  <a:lnTo>
                    <a:pt x="72568" y="62961"/>
                  </a:lnTo>
                  <a:lnTo>
                    <a:pt x="78120" y="49556"/>
                  </a:lnTo>
                  <a:lnTo>
                    <a:pt x="79841" y="33010"/>
                  </a:lnTo>
                  <a:lnTo>
                    <a:pt x="74883" y="19917"/>
                  </a:lnTo>
                  <a:lnTo>
                    <a:pt x="65971" y="9451"/>
                  </a:lnTo>
                  <a:lnTo>
                    <a:pt x="54013" y="2512"/>
                  </a:lnTo>
                  <a:lnTo>
                    <a:pt x="39916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684623" y="3369228"/>
              <a:ext cx="80009" cy="81279"/>
            </a:xfrm>
            <a:custGeom>
              <a:avLst/>
              <a:gdLst/>
              <a:ahLst/>
              <a:cxnLst/>
              <a:rect l="0" t="0" r="0" b="0"/>
              <a:pathLst>
                <a:path w="80010" h="81280" extrusionOk="0">
                  <a:moveTo>
                    <a:pt x="39917" y="0"/>
                  </a:moveTo>
                  <a:lnTo>
                    <a:pt x="1716" y="31745"/>
                  </a:lnTo>
                  <a:lnTo>
                    <a:pt x="0" y="48298"/>
                  </a:lnTo>
                  <a:lnTo>
                    <a:pt x="4967" y="61370"/>
                  </a:lnTo>
                  <a:lnTo>
                    <a:pt x="13887" y="71827"/>
                  </a:lnTo>
                  <a:lnTo>
                    <a:pt x="25856" y="78766"/>
                  </a:lnTo>
                  <a:lnTo>
                    <a:pt x="39974" y="81279"/>
                  </a:lnTo>
                  <a:lnTo>
                    <a:pt x="52790" y="79130"/>
                  </a:lnTo>
                  <a:lnTo>
                    <a:pt x="63889" y="72924"/>
                  </a:lnTo>
                  <a:lnTo>
                    <a:pt x="72568" y="62966"/>
                  </a:lnTo>
                  <a:lnTo>
                    <a:pt x="78120" y="49563"/>
                  </a:lnTo>
                  <a:lnTo>
                    <a:pt x="79842" y="33020"/>
                  </a:lnTo>
                  <a:lnTo>
                    <a:pt x="74884" y="19934"/>
                  </a:lnTo>
                  <a:lnTo>
                    <a:pt x="65973" y="9464"/>
                  </a:lnTo>
                  <a:lnTo>
                    <a:pt x="54015" y="2517"/>
                  </a:lnTo>
                  <a:lnTo>
                    <a:pt x="39917" y="0"/>
                  </a:lnTo>
                  <a:close/>
                </a:path>
              </a:pathLst>
            </a:custGeom>
            <a:solidFill>
              <a:srgbClr val="F5DEB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123" name="Shape 123"/>
          <p:cNvGraphicFramePr/>
          <p:nvPr/>
        </p:nvGraphicFramePr>
        <p:xfrm>
          <a:off x="1143000" y="4495800"/>
          <a:ext cx="7772400" cy="2142002"/>
        </p:xfrm>
        <a:graphic>
          <a:graphicData uri="http://schemas.openxmlformats.org/drawingml/2006/table">
            <a:tbl>
              <a:tblPr firstRow="1" bandRow="1">
                <a:noFill/>
                <a:tableStyleId>{79D1659A-2EFA-4DBD-AE11-340EE319D274}</a:tableStyleId>
              </a:tblPr>
              <a:tblGrid>
                <a:gridCol w="977034"/>
                <a:gridCol w="782229"/>
                <a:gridCol w="2094216"/>
                <a:gridCol w="1996039"/>
                <a:gridCol w="1922882"/>
              </a:tblGrid>
              <a:tr h="305255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b="1" u="none" strike="noStrike" cap="none" baseline="0" dirty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</a:t>
                      </a:r>
                    </a:p>
                  </a:txBody>
                  <a:tcPr marL="0" marR="0" marT="0" marB="0"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b="1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Method</a:t>
                      </a:r>
                    </a:p>
                  </a:txBody>
                  <a:tcPr marL="0" marR="0" marT="0" marB="0"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b="1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</a:t>
                      </a:r>
                    </a:p>
                  </a:txBody>
                  <a:tcPr marL="0" marR="0" marT="0" marB="0"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b="1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Database Changes</a:t>
                      </a:r>
                    </a:p>
                  </a:txBody>
                  <a:tcPr marL="0" marR="0" marT="0" marB="0"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b="1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Return</a:t>
                      </a:r>
                    </a:p>
                  </a:txBody>
                  <a:tcPr marL="0" marR="0" marT="0" marB="0"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306114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Create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.../sales/cars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Row Created from JSON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 new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306177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GET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.../sales/cars/1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JSON row ID=1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306114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GET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.../sales/cars?model="VW"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JSON rows model="VW"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306114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GET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.../sales/cars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JSON for all rows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306114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Update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PUT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.../sales/cars/1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Row Updated from JSON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306114"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Delete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DELETE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.../sales/cars/1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-50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Row Deleted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-44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50" u="none" strike="noStrike" cap="none" baseline="0" dirty="0">
                          <a:solidFill>
                            <a:srgbClr val="F5F5D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</a:t>
                      </a:r>
                    </a:p>
                  </a:txBody>
                  <a:tcPr marL="0" marR="0" marT="0" marB="0">
                    <a:lnT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5F5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785336"/>
            <a:ext cx="68788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D2B48C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Join the party with REST URI's for Data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24000" y="1066800"/>
            <a:ext cx="7112099" cy="5333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980</Words>
  <Application>Microsoft Office PowerPoint</Application>
  <PresentationFormat>Custom</PresentationFormat>
  <Paragraphs>154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Reactive Principles</vt:lpstr>
      <vt:lpstr>Abstract</vt:lpstr>
      <vt:lpstr>Outline</vt:lpstr>
      <vt:lpstr>Slide 4</vt:lpstr>
      <vt:lpstr>So Much Math</vt:lpstr>
      <vt:lpstr>How Data will Transform Business</vt:lpstr>
      <vt:lpstr>A 100 fold increase in data volume under URIs Is driving the growth of the ecosystem  The Big Data Market Forecast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Responsive</vt:lpstr>
      <vt:lpstr>Slide 16</vt:lpstr>
      <vt:lpstr>Resilient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Principles</dc:title>
  <dc:creator>GILLEN, PAUL L</dc:creator>
  <cp:lastModifiedBy>mscplg</cp:lastModifiedBy>
  <cp:revision>100</cp:revision>
  <dcterms:modified xsi:type="dcterms:W3CDTF">2015-02-20T14:31:37Z</dcterms:modified>
</cp:coreProperties>
</file>