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datascienceassn.org/" Type="http://schemas.openxmlformats.org/officeDocument/2006/relationships/hyperlink" TargetMode="External" Id="rId4"/><Relationship Target="http://www.rosebt.com/" Type="http://schemas.openxmlformats.org/officeDocument/2006/relationships/hyperlink" TargetMode="External" Id="rId3"/><Relationship Target="../media/image02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http://www.rosebt.com/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http://www.rosebt.com/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http://www.rosebt.com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723948" x="685800"/>
            <a:ext cy="7593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en">
                <a:solidFill>
                  <a:srgbClr val="222222"/>
                </a:solidFill>
              </a:rPr>
              <a:t>Data Science Association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036125" x="685800"/>
            <a:ext cy="59699" cx="1731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91525" x="234500"/>
            <a:ext cy="3242174" cx="346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966137" x="4487850"/>
            <a:ext cy="1897749" cx="428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y="126675" x="94900"/>
            <a:ext cy="6628199" cx="8903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Droid Serif"/>
                <a:ea typeface="Droid Serif"/>
                <a:cs typeface="Droid Serif"/>
                <a:sym typeface="Droid Serif"/>
              </a:rPr>
              <a:t>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u="sng" sz="1800">
              <a:solidFill>
                <a:schemeClr val="hlink"/>
              </a:solidFill>
              <a:latin typeface="Droid Serif"/>
              <a:ea typeface="Droid Serif"/>
              <a:cs typeface="Droid Serif"/>
              <a:sym typeface="Droid Serif"/>
              <a:hlinkClick r:id="rId3"/>
            </a:endParaRP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Non-Profit Professional Association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>
                <a:solidFill>
                  <a:srgbClr val="222222"/>
                </a:solidFill>
              </a:rPr>
              <a:t>Denver, Colorado  /  Washington, D.C.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u="sng" b="1" lang="en">
                <a:solidFill>
                  <a:srgbClr val="1155CC"/>
                </a:solidFill>
                <a:hlinkClick r:id="rId4"/>
              </a:rPr>
              <a:t>www.datascienceassn.org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algn="ctr" rtl="0" lvl="0">
              <a:lnSpc>
                <a:spcPct val="130000"/>
              </a:lnSpc>
              <a:spcBef>
                <a:spcPts val="10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/>
              <a:t>Together, we can shape a better future using data science!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32" name="Shape 32"/>
          <p:cNvPicPr preferRelativeResize="0"/>
          <p:nvPr/>
        </p:nvPicPr>
        <p:blipFill rotWithShape="1">
          <a:blip r:embed="rId5">
            <a:alphaModFix/>
          </a:blip>
          <a:srcRect t="0" b="-14495" r="-4825" l="2815"/>
          <a:stretch/>
        </p:blipFill>
        <p:spPr>
          <a:xfrm>
            <a:off y="126675" x="189700"/>
            <a:ext cy="1248349" cx="401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y="126675" x="94900"/>
            <a:ext cy="6628199" cx="8903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Droid Serif"/>
                <a:ea typeface="Droid Serif"/>
                <a:cs typeface="Droid Serif"/>
                <a:sym typeface="Droid Serif"/>
              </a:rPr>
              <a:t>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u="sng" sz="1800">
              <a:solidFill>
                <a:schemeClr val="hlink"/>
              </a:solidFill>
              <a:latin typeface="Droid Serif"/>
              <a:ea typeface="Droid Serif"/>
              <a:cs typeface="Droid Serif"/>
              <a:sym typeface="Droid Serif"/>
              <a:hlinkClick r:id="rId3"/>
            </a:endParaRPr>
          </a:p>
          <a:p>
            <a:pPr rtl="0" lvl="0" marR="257175" indent="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/>
              <a:t>Mission</a:t>
            </a:r>
            <a:r>
              <a:rPr sz="2400" lang="en"/>
              <a:t>: To promote data science to improve life, business and government.</a:t>
            </a:r>
          </a:p>
          <a:p>
            <a:pPr rtl="0" lvl="0" marR="257175" indent="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2400"/>
          </a:p>
          <a:p>
            <a:pPr rtl="0" lvl="0" marR="257175" indent="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/>
              <a:t>Guiding Principles</a:t>
            </a:r>
            <a:r>
              <a:rPr sz="2400" lang="en"/>
              <a:t>:</a:t>
            </a:r>
          </a:p>
          <a:p>
            <a:pPr rtl="0" lvl="0" marR="257175" indent="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rtl="0" lvl="0" marR="257175" indent="-15240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Setting standards for the ethical professional practice of data science.</a:t>
            </a:r>
          </a:p>
          <a:p>
            <a:pPr rtl="0" lvl="0" marR="257175" indent="-15240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Assuring base-level data scientist competency.</a:t>
            </a:r>
          </a:p>
          <a:p>
            <a:pPr rtl="0" lvl="0" marR="257175" indent="-15240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Advancing data science to serve core values of the scientific method and noblesse oblige.</a:t>
            </a:r>
          </a:p>
          <a:p>
            <a:pPr rtl="0" lvl="0" marR="257175" indent="-152400" marL="314325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Helping to shape a better future for the majority of people.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4">
            <a:alphaModFix/>
          </a:blip>
          <a:srcRect t="0" b="-14495" r="-4825" l="2815"/>
          <a:stretch/>
        </p:blipFill>
        <p:spPr>
          <a:xfrm>
            <a:off y="126675" x="189700"/>
            <a:ext cy="1248349" cx="401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y="126675" x="94900"/>
            <a:ext cy="6628199" cx="8903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Droid Serif"/>
                <a:ea typeface="Droid Serif"/>
                <a:cs typeface="Droid Serif"/>
                <a:sym typeface="Droid Serif"/>
              </a:rPr>
              <a:t>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u="sng" sz="1800">
              <a:solidFill>
                <a:schemeClr val="hlink"/>
              </a:solidFill>
              <a:latin typeface="Droid Serif"/>
              <a:ea typeface="Droid Serif"/>
              <a:cs typeface="Droid Serif"/>
              <a:sym typeface="Droid Serif"/>
              <a:hlinkClick r:id="rId3"/>
            </a:endParaRPr>
          </a:p>
          <a:p>
            <a:pPr rtl="0" lvl="0" indent="0" marL="45720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Benefits:</a:t>
            </a:r>
          </a:p>
          <a:p>
            <a:pPr rtl="0" lvl="0" indent="0" marL="4572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rtl="0" lvl="0" indent="-419100" marL="457200"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22222"/>
                </a:solidFill>
              </a:rPr>
              <a:t>Resources</a:t>
            </a:r>
          </a:p>
          <a:p>
            <a:pPr rtl="0" lvl="0" indent="-419100" marL="457200"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22222"/>
                </a:solidFill>
              </a:rPr>
              <a:t>Networking</a:t>
            </a:r>
          </a:p>
          <a:p>
            <a:pPr rtl="0" lvl="0" indent="-419100" marL="457200"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22222"/>
                </a:solidFill>
              </a:rPr>
              <a:t>Professional Development</a:t>
            </a:r>
          </a:p>
          <a:p>
            <a:pPr rtl="0" lvl="0" indent="-419100" marL="457200"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22222"/>
                </a:solidFill>
              </a:rPr>
              <a:t>Valuable Credential Signal </a:t>
            </a:r>
          </a:p>
          <a:p>
            <a:pPr rtl="0" lvl="0" indent="-419100" marL="457200"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222222"/>
                </a:solidFill>
              </a:rPr>
              <a:t>Data Science Development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4">
            <a:alphaModFix/>
          </a:blip>
          <a:srcRect t="0" b="-14495" r="-4825" l="2815"/>
          <a:stretch/>
        </p:blipFill>
        <p:spPr>
          <a:xfrm>
            <a:off y="126675" x="189700"/>
            <a:ext cy="1248349" cx="401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126675" x="94900"/>
            <a:ext cy="6628199" cx="8903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latin typeface="Droid Serif"/>
                <a:ea typeface="Droid Serif"/>
                <a:cs typeface="Droid Serif"/>
                <a:sym typeface="Droid Serif"/>
              </a:rPr>
              <a:t>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u="sng" sz="1800">
              <a:solidFill>
                <a:schemeClr val="hlink"/>
              </a:solidFill>
              <a:latin typeface="Droid Serif"/>
              <a:ea typeface="Droid Serif"/>
              <a:cs typeface="Droid Serif"/>
              <a:sym typeface="Droid Serif"/>
              <a:hlinkClick r:id="rId3"/>
            </a:endParaRPr>
          </a:p>
          <a:p>
            <a:pPr rtl="0" lvl="0">
              <a:lnSpc>
                <a:spcPct val="150000"/>
              </a:lnSpc>
              <a:spcBef>
                <a:spcPts val="2300"/>
              </a:spcBef>
              <a:spcAft>
                <a:spcPts val="1500"/>
              </a:spcAft>
              <a:buNone/>
            </a:pPr>
            <a:r>
              <a:rPr lang="en"/>
              <a:t>Apply for a free 2015 membership for a limited time!</a:t>
            </a:r>
          </a:p>
          <a:p>
            <a:pPr rtl="0" lvl="0">
              <a:lnSpc>
                <a:spcPct val="150000"/>
              </a:lnSpc>
              <a:spcBef>
                <a:spcPts val="2300"/>
              </a:spcBef>
              <a:spcAft>
                <a:spcPts val="1500"/>
              </a:spcAft>
              <a:buNone/>
            </a:pPr>
            <a:r>
              <a:rPr lang="en"/>
              <a:t>http://www.datascienceassn.org/dsauser/register</a:t>
            </a:r>
          </a:p>
          <a:p>
            <a:pPr rtl="0" lvl="0">
              <a:lnSpc>
                <a:spcPct val="150000"/>
              </a:lnSpc>
              <a:spcBef>
                <a:spcPts val="2300"/>
              </a:spcBef>
              <a:spcAft>
                <a:spcPts val="15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4">
            <a:alphaModFix/>
          </a:blip>
          <a:srcRect t="0" b="-14495" r="-4825" l="2815"/>
          <a:stretch/>
        </p:blipFill>
        <p:spPr>
          <a:xfrm>
            <a:off y="126675" x="189700"/>
            <a:ext cy="1248349" cx="401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