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5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5" r:id="rId7"/>
    <p:sldId id="277" r:id="rId8"/>
    <p:sldId id="279" r:id="rId9"/>
    <p:sldId id="278" r:id="rId10"/>
    <p:sldId id="280" r:id="rId11"/>
    <p:sldId id="262" r:id="rId12"/>
    <p:sldId id="276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9D14FB-C94A-445D-A9ED-E72D763667EF}">
          <p14:sldIdLst>
            <p14:sldId id="256"/>
            <p14:sldId id="275"/>
            <p14:sldId id="277"/>
            <p14:sldId id="279"/>
            <p14:sldId id="278"/>
            <p14:sldId id="280"/>
            <p14:sldId id="262"/>
            <p14:sldId id="276"/>
            <p14:sldId id="264"/>
          </p14:sldIdLst>
        </p14:section>
        <p14:section name="Appendix" id="{406E0E84-D3E2-4084-8EC9-7998AD4747A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928E"/>
    <a:srgbClr val="272727"/>
    <a:srgbClr val="6799C8"/>
    <a:srgbClr val="29425F"/>
    <a:srgbClr val="64AF34"/>
    <a:srgbClr val="13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440" autoAdjust="0"/>
  </p:normalViewPr>
  <p:slideViewPr>
    <p:cSldViewPr snapToGrid="0" snapToObjects="1">
      <p:cViewPr varScale="1">
        <p:scale>
          <a:sx n="72" d="100"/>
          <a:sy n="72" d="100"/>
        </p:scale>
        <p:origin x="8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8BA0D-8899-EB42-AC6D-951E0E0EB14E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981AD-1430-1747-9878-3C0CCDD61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30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10262-4B23-0249-8CCB-036B861C4EDF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E4B65-F632-3445-9247-83D1D52342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0"/>
            <a:ext cx="377725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4619678"/>
            <a:ext cx="2540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3905689"/>
            <a:ext cx="292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6799C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81000" y="2714677"/>
            <a:ext cx="8382000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F_Logo_Black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32099"/>
            <a:ext cx="2243878" cy="467474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5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81000" y="730250"/>
            <a:ext cx="8379488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72727"/>
                </a:solidFill>
              </a:rPr>
              <a:t>|</a:t>
            </a:r>
            <a:endParaRPr lang="en-US" sz="1200" dirty="0">
              <a:solidFill>
                <a:srgbClr val="272727"/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ustom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72727"/>
                </a:solidFill>
              </a:rPr>
              <a:t>|</a:t>
            </a:r>
            <a:endParaRPr lang="en-US" sz="1200" dirty="0">
              <a:solidFill>
                <a:srgbClr val="272727"/>
              </a:solidFill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00389" y="974276"/>
            <a:ext cx="4064000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2721" y="974276"/>
            <a:ext cx="4064000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72727"/>
                </a:solidFill>
              </a:rPr>
              <a:t>|</a:t>
            </a:r>
            <a:endParaRPr lang="en-US" sz="1200" dirty="0">
              <a:solidFill>
                <a:srgbClr val="272727"/>
              </a:solidFill>
            </a:endParaRP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0"/>
            <a:ext cx="3777258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50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">
    <p:bg>
      <p:bgPr>
        <a:gradFill flip="none" rotWithShape="1">
          <a:gsLst>
            <a:gs pos="100000">
              <a:schemeClr val="accent2"/>
            </a:gs>
            <a:gs pos="41000">
              <a:schemeClr val="accent2">
                <a:lumMod val="75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-22960"/>
            <a:ext cx="3777258" cy="685800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prstClr val="white"/>
                </a:solidFill>
              </a:rPr>
              <a:pPr defTabSz="914303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25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c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272727"/>
                </a:solidFill>
              </a:rPr>
              <a:t>|</a:t>
            </a:r>
            <a:endParaRPr lang="en-US" sz="1200" dirty="0">
              <a:solidFill>
                <a:srgbClr val="272727"/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09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 Slide">
    <p:bg>
      <p:bgPr>
        <a:gradFill flip="none" rotWithShape="1">
          <a:gsLst>
            <a:gs pos="100000">
              <a:schemeClr val="accent2"/>
            </a:gs>
            <a:gs pos="41000">
              <a:schemeClr val="accent2">
                <a:lumMod val="75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1619" y="6526300"/>
            <a:ext cx="1393606" cy="29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|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6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81000" y="730250"/>
            <a:ext cx="8379488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|</a:t>
            </a:r>
            <a:endParaRPr lang="en-US" sz="12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8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ustom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|</a:t>
            </a:r>
            <a:endParaRPr lang="en-US" sz="120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2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00389" y="974276"/>
            <a:ext cx="4064000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2721" y="974276"/>
            <a:ext cx="4064000" cy="5397500"/>
          </a:xfrm>
          <a:prstGeom prst="rect">
            <a:avLst/>
          </a:prstGeom>
        </p:spPr>
        <p:txBody>
          <a:bodyPr/>
          <a:lstStyle>
            <a:lvl1pPr>
              <a:buClr>
                <a:srgbClr val="6799C8"/>
              </a:buClr>
              <a:defRPr sz="1600"/>
            </a:lvl1pPr>
            <a:lvl2pPr>
              <a:buClr>
                <a:schemeClr val="tx1">
                  <a:lumMod val="65000"/>
                  <a:lumOff val="35000"/>
                </a:schemeClr>
              </a:buClr>
              <a:defRPr sz="1500"/>
            </a:lvl2pPr>
            <a:lvl3pPr>
              <a:buClr>
                <a:srgbClr val="6799C8"/>
              </a:buClr>
              <a:defRPr sz="14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2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|</a:t>
            </a:r>
            <a:endParaRPr lang="en-US" sz="1200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2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0"/>
            <a:ext cx="3777258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0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">
    <p:bg>
      <p:bgPr>
        <a:gradFill flip="none" rotWithShape="1">
          <a:gsLst>
            <a:gs pos="100000">
              <a:schemeClr val="accent2"/>
            </a:gs>
            <a:gs pos="41000">
              <a:schemeClr val="accent2">
                <a:lumMod val="75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83512" y="136488"/>
            <a:ext cx="837697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-22960"/>
            <a:ext cx="3777258" cy="6858000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c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619" y="6539636"/>
            <a:ext cx="1371668" cy="25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|</a:t>
            </a:r>
            <a:endParaRPr lang="en-US" sz="12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5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 Slide">
    <p:bg>
      <p:bgPr>
        <a:gradFill flip="none" rotWithShape="1">
          <a:gsLst>
            <a:gs pos="100000">
              <a:schemeClr val="accent2"/>
            </a:gs>
            <a:gs pos="41000">
              <a:schemeClr val="accent2">
                <a:lumMod val="75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51619" y="6526300"/>
            <a:ext cx="1393606" cy="29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8656229" y="6539636"/>
            <a:ext cx="19083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|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defTabSz="914303"/>
            <a:fld id="{558CD86A-E495-4924-AC9F-8E698D7C74ED}" type="slidenum">
              <a:rPr lang="en-US" smtClean="0"/>
              <a:pPr defTabSz="91430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4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BackgroundSlides_201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42" y="0"/>
            <a:ext cx="377725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4619678"/>
            <a:ext cx="2540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272727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3905689"/>
            <a:ext cx="292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6799C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81000" y="2714677"/>
            <a:ext cx="8382000" cy="88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F_Logo_Black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32099"/>
            <a:ext cx="2243878" cy="467474"/>
          </a:xfrm>
          <a:prstGeom prst="rect">
            <a:avLst/>
          </a:prstGeom>
        </p:spPr>
      </p:pic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22792" y="6560720"/>
            <a:ext cx="423284" cy="281503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defTabSz="914303"/>
            <a:fld id="{558CD86A-E495-4924-AC9F-8E698D7C74ED}" type="slidenum">
              <a:rPr lang="en-US" smtClean="0">
                <a:solidFill>
                  <a:srgbClr val="272727"/>
                </a:solidFill>
              </a:rPr>
              <a:pPr defTabSz="914303"/>
              <a:t>‹#›</a:t>
            </a:fld>
            <a:endParaRPr lang="en-US" dirty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13.xml"/><Relationship Id="rId10" Type="http://schemas.openxmlformats.org/officeDocument/2006/relationships/vmlDrawing" Target="../drawings/vmlDrawing2.v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2340320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30" name="think-cell Slide" r:id="rId12" imgW="360" imgH="360" progId="TCLayout.ActiveDocument.1">
                  <p:embed/>
                </p:oleObj>
              </mc:Choice>
              <mc:Fallback>
                <p:oleObj name="think-cell Slide" r:id="rId1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52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9" r:id="rId2"/>
    <p:sldLayoutId id="2147483682" r:id="rId3"/>
    <p:sldLayoutId id="2147483677" r:id="rId4"/>
    <p:sldLayoutId id="2147483678" r:id="rId5"/>
    <p:sldLayoutId id="2147483681" r:id="rId6"/>
    <p:sldLayoutId id="2147483684" r:id="rId7"/>
    <p:sldLayoutId id="214748368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6799C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1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1" name="think-cell Slide" r:id="rId12" imgW="360" imgH="360" progId="TCLayout.ActiveDocument.1">
                  <p:embed/>
                </p:oleObj>
              </mc:Choice>
              <mc:Fallback>
                <p:oleObj name="think-cell Slide" r:id="rId1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825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6799C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81000" y="3905689"/>
            <a:ext cx="3774440" cy="381000"/>
          </a:xfrm>
        </p:spPr>
        <p:txBody>
          <a:bodyPr/>
          <a:lstStyle/>
          <a:p>
            <a:r>
              <a:rPr lang="en-US" dirty="0" smtClean="0"/>
              <a:t>Jennifer Evans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Using Event Data to Enhance Analytic Models</a:t>
            </a:r>
            <a:endParaRPr lang="en-US" sz="3200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80999" y="4325990"/>
            <a:ext cx="497681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6799C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Scientist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80999" y="4746730"/>
            <a:ext cx="4976814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6799C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February 28, 2015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737360"/>
            <a:ext cx="3667760" cy="762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HackSki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Event Data?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1497" y="928297"/>
            <a:ext cx="513370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Records of an occurrence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Has a timestamp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Usually very granular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7011" y="3365768"/>
            <a:ext cx="2291112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Accidents 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Construction 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Rockslide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Avalanche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Road Closures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77" y="2459652"/>
            <a:ext cx="8376630" cy="6462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9217" y="3365768"/>
            <a:ext cx="3604591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Upgrade Phone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Dropped Call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Make a Payment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Add a Line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Check Contract End Date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4660" y="3365768"/>
            <a:ext cx="2696817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Bird-Kicked Finch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Bit Fatty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Lost Almond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Found Almond</a:t>
            </a:r>
          </a:p>
          <a:p>
            <a:pPr>
              <a:buClr>
                <a:schemeClr val="accent2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Vet Visit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2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Event Log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220312"/>
              </p:ext>
            </p:extLst>
          </p:nvPr>
        </p:nvGraphicFramePr>
        <p:xfrm>
          <a:off x="1188720" y="840571"/>
          <a:ext cx="4905103" cy="535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Worksheet" r:id="rId3" imgW="2481125" imgH="2710059" progId="Excel.Sheet.12">
                  <p:embed/>
                </p:oleObj>
              </mc:Choice>
              <mc:Fallback>
                <p:oleObj name="Worksheet" r:id="rId3" imgW="2481125" imgH="27100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8720" y="840571"/>
                        <a:ext cx="4905103" cy="535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65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 by Bird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32200"/>
              </p:ext>
            </p:extLst>
          </p:nvPr>
        </p:nvGraphicFramePr>
        <p:xfrm>
          <a:off x="383512" y="920932"/>
          <a:ext cx="8525038" cy="307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Worksheet" r:id="rId3" imgW="4062385" imgH="1467046" progId="Excel.Sheet.12">
                  <p:embed/>
                </p:oleObj>
              </mc:Choice>
              <mc:Fallback>
                <p:oleObj name="Worksheet" r:id="rId3" imgW="4062385" imgH="14670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512" y="920932"/>
                        <a:ext cx="8525038" cy="3078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16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 Data Set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510169"/>
              </p:ext>
            </p:extLst>
          </p:nvPr>
        </p:nvGraphicFramePr>
        <p:xfrm>
          <a:off x="383512" y="828261"/>
          <a:ext cx="8594299" cy="296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Worksheet" r:id="rId3" imgW="5362630" imgH="1847948" progId="Excel.Sheet.12">
                  <p:embed/>
                </p:oleObj>
              </mc:Choice>
              <mc:Fallback>
                <p:oleObj name="Worksheet" r:id="rId3" imgW="5362630" imgH="18479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512" y="828261"/>
                        <a:ext cx="8594299" cy="2961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3512" y="4200939"/>
            <a:ext cx="7991862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rpart</a:t>
            </a:r>
            <a:r>
              <a:rPr lang="en-US" sz="1600" dirty="0">
                <a:solidFill>
                  <a:schemeClr val="bg1"/>
                </a:solidFill>
              </a:rPr>
              <a:t>(formula=Outcome~bird_kicked_finch+found_almond+stole_almond+bit_fatty+got_bit+got_kicked+bird_s+bird_kicked_finch_got_bit+got_kicked_bit_fatty,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           data=</a:t>
            </a:r>
            <a:r>
              <a:rPr lang="en-US" sz="1600" dirty="0" err="1">
                <a:solidFill>
                  <a:schemeClr val="bg1"/>
                </a:solidFill>
              </a:rPr>
              <a:t>bird_day.df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           method=”class”)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6759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 You Might Want to Include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>
                <a:solidFill>
                  <a:prstClr val="white"/>
                </a:solidFill>
              </a:rPr>
              <a:pPr defTabSz="914303"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1497" y="928297"/>
            <a:ext cx="5133702" cy="31700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Event Duration</a:t>
            </a: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Duration Between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Events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Duration of Drive by Segments</a:t>
            </a: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Time of Day by Segments</a:t>
            </a: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Number of Events</a:t>
            </a: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Number of Events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in Subsequence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Temperature</a:t>
            </a: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Is it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Snowing? (Y/N)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Clr>
                <a:srgbClr val="6799C8"/>
              </a:buClr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Number of Accidents</a:t>
            </a:r>
          </a:p>
          <a:p>
            <a:pPr>
              <a:buClr>
                <a:srgbClr val="6799C8"/>
              </a:buClr>
            </a:pPr>
            <a:endParaRPr lang="en-US" sz="2000" dirty="0" smtClean="0">
              <a:solidFill>
                <a:srgbClr val="272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7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7</a:t>
            </a:fld>
            <a:endParaRPr lang="en-US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black">
          <a:xfrm>
            <a:off x="1262436" y="1870393"/>
            <a:ext cx="6619128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/>
          <a:lstStyle>
            <a:lvl1pPr algn="ctr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Minds think with ideas, not </a:t>
            </a:r>
            <a:r>
              <a:rPr lang="en-US" sz="3600" dirty="0" smtClean="0">
                <a:solidFill>
                  <a:schemeClr val="bg1"/>
                </a:solidFill>
              </a:rPr>
              <a:t>information. </a:t>
            </a:r>
            <a:r>
              <a:rPr lang="en-US" sz="3600" dirty="0">
                <a:solidFill>
                  <a:schemeClr val="bg1"/>
                </a:solidFill>
              </a:rPr>
              <a:t>No amount of data, bandwidth, or processing power can substitute for inspired thought.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347663" indent="-347663" algn="l" eaLnBrk="1" hangingPunct="1">
              <a:lnSpc>
                <a:spcPct val="95000"/>
              </a:lnSpc>
              <a:spcBef>
                <a:spcPct val="75000"/>
              </a:spcBef>
              <a:spcAft>
                <a:spcPct val="20000"/>
              </a:spcAft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Arial" charset="0"/>
                <a:cs typeface="Geneva" charset="0"/>
              </a:rPr>
              <a:t>—	Clifford Stoll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37524" y="258923"/>
            <a:ext cx="924912" cy="615424"/>
            <a:chOff x="-3315972" y="-924674"/>
            <a:chExt cx="6411831" cy="4278160"/>
          </a:xfrm>
          <a:solidFill>
            <a:schemeClr val="accent1"/>
          </a:solidFill>
        </p:grpSpPr>
        <p:sp>
          <p:nvSpPr>
            <p:cNvPr id="6" name="Trapezoid 21"/>
            <p:cNvSpPr>
              <a:spLocks/>
            </p:cNvSpPr>
            <p:nvPr/>
          </p:nvSpPr>
          <p:spPr bwMode="auto">
            <a:xfrm>
              <a:off x="-3315972" y="-924674"/>
              <a:ext cx="2256729" cy="4278160"/>
            </a:xfrm>
            <a:custGeom>
              <a:avLst/>
              <a:gdLst>
                <a:gd name="T0" fmla="*/ 0 w 2256729"/>
                <a:gd name="T1" fmla="*/ 4278160 h 4278160"/>
                <a:gd name="T2" fmla="*/ 1244187 w 2256729"/>
                <a:gd name="T3" fmla="*/ 0 h 4278160"/>
                <a:gd name="T4" fmla="*/ 2256729 w 2256729"/>
                <a:gd name="T5" fmla="*/ 0 h 4278160"/>
                <a:gd name="T6" fmla="*/ 2009025 w 2256729"/>
                <a:gd name="T7" fmla="*/ 4278160 h 4278160"/>
                <a:gd name="T8" fmla="*/ 0 w 2256729"/>
                <a:gd name="T9" fmla="*/ 4278160 h 4278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6729" h="4278160">
                  <a:moveTo>
                    <a:pt x="0" y="4278160"/>
                  </a:moveTo>
                  <a:lnTo>
                    <a:pt x="1244187" y="0"/>
                  </a:lnTo>
                  <a:lnTo>
                    <a:pt x="2256729" y="0"/>
                  </a:lnTo>
                  <a:lnTo>
                    <a:pt x="2009025" y="4278160"/>
                  </a:lnTo>
                  <a:lnTo>
                    <a:pt x="0" y="4278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7" name="Trapezoid 21"/>
            <p:cNvSpPr>
              <a:spLocks/>
            </p:cNvSpPr>
            <p:nvPr/>
          </p:nvSpPr>
          <p:spPr bwMode="auto">
            <a:xfrm>
              <a:off x="839130" y="-924674"/>
              <a:ext cx="2256729" cy="4278160"/>
            </a:xfrm>
            <a:custGeom>
              <a:avLst/>
              <a:gdLst>
                <a:gd name="T0" fmla="*/ 0 w 2256729"/>
                <a:gd name="T1" fmla="*/ 4278160 h 4278160"/>
                <a:gd name="T2" fmla="*/ 1244187 w 2256729"/>
                <a:gd name="T3" fmla="*/ 0 h 4278160"/>
                <a:gd name="T4" fmla="*/ 2256729 w 2256729"/>
                <a:gd name="T5" fmla="*/ 0 h 4278160"/>
                <a:gd name="T6" fmla="*/ 2009025 w 2256729"/>
                <a:gd name="T7" fmla="*/ 4278160 h 4278160"/>
                <a:gd name="T8" fmla="*/ 0 w 2256729"/>
                <a:gd name="T9" fmla="*/ 4278160 h 4278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6729" h="4278160">
                  <a:moveTo>
                    <a:pt x="0" y="4278160"/>
                  </a:moveTo>
                  <a:lnTo>
                    <a:pt x="1244187" y="0"/>
                  </a:lnTo>
                  <a:lnTo>
                    <a:pt x="2256729" y="0"/>
                  </a:lnTo>
                  <a:lnTo>
                    <a:pt x="2009025" y="4278160"/>
                  </a:lnTo>
                  <a:lnTo>
                    <a:pt x="0" y="4278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 flipH="1" flipV="1">
            <a:off x="7881565" y="5676213"/>
            <a:ext cx="924912" cy="615421"/>
            <a:chOff x="-3315972" y="-924674"/>
            <a:chExt cx="6411831" cy="4278160"/>
          </a:xfrm>
          <a:solidFill>
            <a:schemeClr val="bg1"/>
          </a:solidFill>
        </p:grpSpPr>
        <p:sp>
          <p:nvSpPr>
            <p:cNvPr id="12" name="Trapezoid 21"/>
            <p:cNvSpPr>
              <a:spLocks/>
            </p:cNvSpPr>
            <p:nvPr/>
          </p:nvSpPr>
          <p:spPr bwMode="auto">
            <a:xfrm>
              <a:off x="-3315972" y="-924674"/>
              <a:ext cx="2256729" cy="4278160"/>
            </a:xfrm>
            <a:custGeom>
              <a:avLst/>
              <a:gdLst>
                <a:gd name="T0" fmla="*/ 0 w 2256729"/>
                <a:gd name="T1" fmla="*/ 4278160 h 4278160"/>
                <a:gd name="T2" fmla="*/ 1244187 w 2256729"/>
                <a:gd name="T3" fmla="*/ 0 h 4278160"/>
                <a:gd name="T4" fmla="*/ 2256729 w 2256729"/>
                <a:gd name="T5" fmla="*/ 0 h 4278160"/>
                <a:gd name="T6" fmla="*/ 2009025 w 2256729"/>
                <a:gd name="T7" fmla="*/ 4278160 h 4278160"/>
                <a:gd name="T8" fmla="*/ 0 w 2256729"/>
                <a:gd name="T9" fmla="*/ 4278160 h 4278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6729" h="4278160">
                  <a:moveTo>
                    <a:pt x="0" y="4278160"/>
                  </a:moveTo>
                  <a:lnTo>
                    <a:pt x="1244187" y="0"/>
                  </a:lnTo>
                  <a:lnTo>
                    <a:pt x="2256729" y="0"/>
                  </a:lnTo>
                  <a:lnTo>
                    <a:pt x="2009025" y="4278160"/>
                  </a:lnTo>
                  <a:lnTo>
                    <a:pt x="0" y="427816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accent3">
                    <a:lumMod val="85000"/>
                    <a:lumOff val="1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3" name="Trapezoid 21"/>
            <p:cNvSpPr>
              <a:spLocks/>
            </p:cNvSpPr>
            <p:nvPr/>
          </p:nvSpPr>
          <p:spPr bwMode="auto">
            <a:xfrm>
              <a:off x="839130" y="-924674"/>
              <a:ext cx="2256729" cy="4278160"/>
            </a:xfrm>
            <a:custGeom>
              <a:avLst/>
              <a:gdLst>
                <a:gd name="T0" fmla="*/ 0 w 2256729"/>
                <a:gd name="T1" fmla="*/ 4278160 h 4278160"/>
                <a:gd name="T2" fmla="*/ 1244187 w 2256729"/>
                <a:gd name="T3" fmla="*/ 0 h 4278160"/>
                <a:gd name="T4" fmla="*/ 2256729 w 2256729"/>
                <a:gd name="T5" fmla="*/ 0 h 4278160"/>
                <a:gd name="T6" fmla="*/ 2009025 w 2256729"/>
                <a:gd name="T7" fmla="*/ 4278160 h 4278160"/>
                <a:gd name="T8" fmla="*/ 0 w 2256729"/>
                <a:gd name="T9" fmla="*/ 4278160 h 4278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56729" h="4278160">
                  <a:moveTo>
                    <a:pt x="0" y="4278160"/>
                  </a:moveTo>
                  <a:lnTo>
                    <a:pt x="1244187" y="0"/>
                  </a:lnTo>
                  <a:lnTo>
                    <a:pt x="2256729" y="0"/>
                  </a:lnTo>
                  <a:lnTo>
                    <a:pt x="2009025" y="4278160"/>
                  </a:lnTo>
                  <a:lnTo>
                    <a:pt x="0" y="427816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accent3">
                    <a:lumMod val="85000"/>
                    <a:lumOff val="15000"/>
                  </a:schemeClr>
                </a:solidFill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7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41" y="527427"/>
            <a:ext cx="8376976" cy="381000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err="1" smtClean="0"/>
              <a:t>Tailess</a:t>
            </a:r>
            <a:r>
              <a:rPr lang="en-US" dirty="0" smtClean="0"/>
              <a:t>               Fatty                      Finch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8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1155162"/>
            <a:ext cx="78390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defTabSz="914303"/>
            <a:fld id="{558CD86A-E495-4924-AC9F-8E698D7C74ED}" type="slidenum">
              <a:rPr lang="en-US" smtClean="0"/>
              <a:pPr defTabSz="914303"/>
              <a:t>9</a:t>
            </a:fld>
            <a:endParaRPr lang="en-US" dirty="0"/>
          </a:p>
        </p:txBody>
      </p:sp>
      <p:pic>
        <p:nvPicPr>
          <p:cNvPr id="4" name="Picture 3" descr="CF_Logo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1" y="546735"/>
            <a:ext cx="4846320" cy="1009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46680" y="2390503"/>
            <a:ext cx="3667760" cy="7315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06128" y="3375158"/>
            <a:ext cx="6530284" cy="7614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Jennifer.Evans@Clickfox.com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08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015 CF Template_v1.7">
  <a:themeElements>
    <a:clrScheme name="Custom 10">
      <a:dk1>
        <a:srgbClr val="272727"/>
      </a:dk1>
      <a:lt1>
        <a:sysClr val="window" lastClr="FFFFFF"/>
      </a:lt1>
      <a:dk2>
        <a:srgbClr val="C0C1BF"/>
      </a:dk2>
      <a:lt2>
        <a:srgbClr val="FFFFFE"/>
      </a:lt2>
      <a:accent1>
        <a:srgbClr val="435D7A"/>
      </a:accent1>
      <a:accent2>
        <a:srgbClr val="6799C8"/>
      </a:accent2>
      <a:accent3>
        <a:srgbClr val="000000"/>
      </a:accent3>
      <a:accent4>
        <a:srgbClr val="EB5E29"/>
      </a:accent4>
      <a:accent5>
        <a:srgbClr val="6BBE55"/>
      </a:accent5>
      <a:accent6>
        <a:srgbClr val="FFFFFE"/>
      </a:accent6>
      <a:hlink>
        <a:srgbClr val="0000FF"/>
      </a:hlink>
      <a:folHlink>
        <a:srgbClr val="1E009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>
          <a:buClr>
            <a:schemeClr val="accent2"/>
          </a:buClr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2015 CF Template_v1.7">
  <a:themeElements>
    <a:clrScheme name="Custom 10">
      <a:dk1>
        <a:srgbClr val="272727"/>
      </a:dk1>
      <a:lt1>
        <a:sysClr val="window" lastClr="FFFFFF"/>
      </a:lt1>
      <a:dk2>
        <a:srgbClr val="C0C1BF"/>
      </a:dk2>
      <a:lt2>
        <a:srgbClr val="FFFFFE"/>
      </a:lt2>
      <a:accent1>
        <a:srgbClr val="435D7A"/>
      </a:accent1>
      <a:accent2>
        <a:srgbClr val="6799C8"/>
      </a:accent2>
      <a:accent3>
        <a:srgbClr val="000000"/>
      </a:accent3>
      <a:accent4>
        <a:srgbClr val="EB5E29"/>
      </a:accent4>
      <a:accent5>
        <a:srgbClr val="6BBE55"/>
      </a:accent5>
      <a:accent6>
        <a:srgbClr val="FFFFFE"/>
      </a:accent6>
      <a:hlink>
        <a:srgbClr val="0000FF"/>
      </a:hlink>
      <a:folHlink>
        <a:srgbClr val="1E009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>
          <a:buClr>
            <a:schemeClr val="accent2"/>
          </a:buClr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5B8A7E045F34C82CBF1CC55957D28" ma:contentTypeVersion="0" ma:contentTypeDescription="Create a new document." ma:contentTypeScope="" ma:versionID="cc6a85a59e598f0755169596375ed8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6bf921dcd912dc3acc19e5cd59bb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Ite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0066D6-F4DB-40AA-A756-5F503B353C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752AF1-AAC6-4018-B097-67E9D61964C0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DFB45B-D062-4C24-A614-8723E1CE6D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2015 CF Template_v1.6</Template>
  <TotalTime>93</TotalTime>
  <Words>153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Geneva</vt:lpstr>
      <vt:lpstr>Verdana</vt:lpstr>
      <vt:lpstr>Wingdings</vt:lpstr>
      <vt:lpstr>ヒラギノ角ゴ Pro W3</vt:lpstr>
      <vt:lpstr>2015 CF Template_v1.7</vt:lpstr>
      <vt:lpstr>1_2015 CF Template_v1.7</vt:lpstr>
      <vt:lpstr>think-cell Slide</vt:lpstr>
      <vt:lpstr>Worksheet</vt:lpstr>
      <vt:lpstr>Microsoft Excel Worksheet</vt:lpstr>
      <vt:lpstr>Using Event Data to Enhance Analytic Models</vt:lpstr>
      <vt:lpstr>What is Event Data?</vt:lpstr>
      <vt:lpstr>Bird Event Log</vt:lpstr>
      <vt:lpstr>Sequence of Events by Bird</vt:lpstr>
      <vt:lpstr>Analytic Data Set</vt:lpstr>
      <vt:lpstr>Variables You Might Want to Include</vt:lpstr>
      <vt:lpstr>PowerPoint Presentation</vt:lpstr>
      <vt:lpstr>          Tailess               Fatty                      Finch           </vt:lpstr>
      <vt:lpstr>PowerPoint Presentation</vt:lpstr>
    </vt:vector>
  </TitlesOfParts>
  <Company>ClickFox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Jennifer Evans</dc:creator>
  <cp:lastModifiedBy>Jennifer Evans</cp:lastModifiedBy>
  <cp:revision>17</cp:revision>
  <dcterms:created xsi:type="dcterms:W3CDTF">2015-02-19T23:30:58Z</dcterms:created>
  <dcterms:modified xsi:type="dcterms:W3CDTF">2015-02-20T19:41:51Z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0x010100C4E5B8A7E045F34C82CBF1CC55957D28</vt:lpwstr>
  </property>
</Properties>
</file>