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4" r:id="rId4"/>
    <p:sldId id="293" r:id="rId5"/>
    <p:sldId id="294" r:id="rId6"/>
    <p:sldId id="262" r:id="rId7"/>
    <p:sldId id="290" r:id="rId8"/>
    <p:sldId id="261" r:id="rId9"/>
    <p:sldId id="267" r:id="rId10"/>
    <p:sldId id="268" r:id="rId11"/>
    <p:sldId id="282" r:id="rId12"/>
    <p:sldId id="288" r:id="rId13"/>
    <p:sldId id="280" r:id="rId14"/>
    <p:sldId id="291" r:id="rId15"/>
    <p:sldId id="283" r:id="rId16"/>
    <p:sldId id="266" r:id="rId17"/>
    <p:sldId id="269" r:id="rId18"/>
    <p:sldId id="295" r:id="rId19"/>
    <p:sldId id="285" r:id="rId20"/>
    <p:sldId id="287" r:id="rId21"/>
    <p:sldId id="272" r:id="rId22"/>
    <p:sldId id="296" r:id="rId23"/>
    <p:sldId id="274" r:id="rId24"/>
    <p:sldId id="286" r:id="rId25"/>
    <p:sldId id="275" r:id="rId26"/>
    <p:sldId id="297" r:id="rId27"/>
    <p:sldId id="298" r:id="rId28"/>
    <p:sldId id="277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7689-D120-486D-B3A7-3D102DEF162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8C1C-51F6-4C09-8506-D5444168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9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7689-D120-486D-B3A7-3D102DEF162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8C1C-51F6-4C09-8506-D5444168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1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7689-D120-486D-B3A7-3D102DEF162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8C1C-51F6-4C09-8506-D5444168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7689-D120-486D-B3A7-3D102DEF162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8C1C-51F6-4C09-8506-D5444168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7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7689-D120-486D-B3A7-3D102DEF162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8C1C-51F6-4C09-8506-D5444168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6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7689-D120-486D-B3A7-3D102DEF162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8C1C-51F6-4C09-8506-D5444168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4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7689-D120-486D-B3A7-3D102DEF162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8C1C-51F6-4C09-8506-D5444168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1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7689-D120-486D-B3A7-3D102DEF162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8C1C-51F6-4C09-8506-D5444168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4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7689-D120-486D-B3A7-3D102DEF162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8C1C-51F6-4C09-8506-D5444168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4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7689-D120-486D-B3A7-3D102DEF162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8C1C-51F6-4C09-8506-D5444168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7689-D120-486D-B3A7-3D102DEF162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8C1C-51F6-4C09-8506-D5444168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9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7689-D120-486D-B3A7-3D102DEF162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58C1C-51F6-4C09-8506-D5444168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2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ftp://ftp.ncbi.nih.gov/genbank/gbrel.tx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lone.hpcf.upr.edu/Members/humberto/class/2006/bioinformatics/bioinformatics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anguagemonitor.com/" TargetMode="Externa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2.png"/><Relationship Id="rId7" Type="http://schemas.openxmlformats.org/officeDocument/2006/relationships/image" Target="../media/image5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10" Type="http://schemas.openxmlformats.org/officeDocument/2006/relationships/image" Target="../media/image53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2.png"/><Relationship Id="rId7" Type="http://schemas.openxmlformats.org/officeDocument/2006/relationships/image" Target="../media/image5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10" Type="http://schemas.openxmlformats.org/officeDocument/2006/relationships/image" Target="../media/image62.jpg"/><Relationship Id="rId4" Type="http://schemas.openxmlformats.org/officeDocument/2006/relationships/image" Target="../media/image56.jpg"/><Relationship Id="rId9" Type="http://schemas.openxmlformats.org/officeDocument/2006/relationships/image" Target="../media/image6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gif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gif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5" Type="http://schemas.openxmlformats.org/officeDocument/2006/relationships/image" Target="../media/image21.jpg"/><Relationship Id="rId10" Type="http://schemas.openxmlformats.org/officeDocument/2006/relationships/image" Target="../media/image16.gif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46" r="527" b="44249"/>
          <a:stretch/>
        </p:blipFill>
        <p:spPr>
          <a:xfrm>
            <a:off x="0" y="4581625"/>
            <a:ext cx="9144000" cy="2276375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35000"/>
                </a:schemeClr>
              </a:gs>
              <a:gs pos="50000">
                <a:schemeClr val="bg1">
                  <a:lumMod val="95000"/>
                  <a:alpha val="7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5061622" y="5159893"/>
            <a:ext cx="4006178" cy="93610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2296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ln w="12700">
                  <a:noFill/>
                </a:ln>
                <a:effectLst>
                  <a:glow rad="101600">
                    <a:srgbClr val="EEDC92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34" charset="0"/>
              </a:rPr>
              <a:t>High-throughput sequencing and big data: implications for personalized medicine?</a:t>
            </a:r>
            <a:endParaRPr lang="en-US" b="1" i="1" dirty="0">
              <a:latin typeface="Helvetic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6019800" cy="1676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34" charset="0"/>
                <a:cs typeface="Times New Roman" pitchFamily="18" charset="0"/>
              </a:rPr>
              <a:t>Dominick J.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34" charset="0"/>
                <a:cs typeface="Times New Roman" pitchFamily="18" charset="0"/>
              </a:rPr>
              <a:t>Lemas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34" charset="0"/>
                <a:cs typeface="Times New Roman" pitchFamily="18" charset="0"/>
              </a:rPr>
              <a:t>, PhD</a:t>
            </a:r>
          </a:p>
          <a:p>
            <a:pPr algn="l"/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34" charset="0"/>
                <a:cs typeface="Times New Roman" pitchFamily="18" charset="0"/>
              </a:rPr>
              <a:t>Postdoctoral Fellow in Pediatrics - Neonatology</a:t>
            </a:r>
          </a:p>
          <a:p>
            <a:pPr algn="l"/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34" charset="0"/>
                <a:cs typeface="Times New Roman" pitchFamily="18" charset="0"/>
              </a:rPr>
              <a:t>Mentor: Jacob E. (Jed) Friedman, PhD</a:t>
            </a:r>
            <a:endParaRPr lang="en-US" sz="20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45681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71" descr="fig_setup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186" y="1219200"/>
            <a:ext cx="8777214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57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Whole-Genome Sequencing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172200" y="19050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2020669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Break genome into small pieces called “reads”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495393" y="40386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09900" y="4259317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5310" y="4196255"/>
            <a:ext cx="186012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Sequence reads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77879" y="4369676"/>
            <a:ext cx="190892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Assemble Reads</a:t>
            </a:r>
            <a:endParaRPr lang="en-US" sz="20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66800" y="5410200"/>
            <a:ext cx="3733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00425" y="5562600"/>
            <a:ext cx="3733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76193" y="5389179"/>
            <a:ext cx="3733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25310" y="3733800"/>
            <a:ext cx="401483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3910" y="4437993"/>
            <a:ext cx="535490" cy="1317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143093" y="4953000"/>
            <a:ext cx="487334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6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Computational Challenges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305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Coverage?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Imputation?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Alignment?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Formatting?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Analysis?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00200"/>
            <a:ext cx="4864100" cy="27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Where does the data live?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153400" cy="514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Sequencing has gotten Cheaper and Faster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295400"/>
            <a:ext cx="3931652" cy="45666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u="sng" dirty="0" smtClean="0"/>
              <a:t>Cost of one human genome</a:t>
            </a:r>
          </a:p>
          <a:p>
            <a:pPr marL="0" indent="0"/>
            <a:r>
              <a:rPr lang="en-US" sz="2000" dirty="0" smtClean="0"/>
              <a:t>    HGP:	                $ 3 billion</a:t>
            </a:r>
            <a:endParaRPr lang="en-US" sz="2000" u="sng" dirty="0" smtClean="0"/>
          </a:p>
          <a:p>
            <a:r>
              <a:rPr lang="en-US" sz="2000" dirty="0" smtClean="0"/>
              <a:t>2004: 	$30,000,000</a:t>
            </a:r>
          </a:p>
          <a:p>
            <a:r>
              <a:rPr lang="en-US" sz="2000" dirty="0" smtClean="0"/>
              <a:t>2008: 	$100,000</a:t>
            </a:r>
          </a:p>
          <a:p>
            <a:r>
              <a:rPr lang="en-US" sz="2000" dirty="0" smtClean="0"/>
              <a:t>2010: 	$10,000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2011: 	$4,000 </a:t>
            </a:r>
          </a:p>
          <a:p>
            <a:r>
              <a:rPr lang="en-US" sz="2000" dirty="0" smtClean="0"/>
              <a:t>2012-13:  	$1,000</a:t>
            </a:r>
          </a:p>
          <a:p>
            <a:r>
              <a:rPr lang="en-US" sz="2000" dirty="0" smtClean="0"/>
              <a:t>???: 		$300</a:t>
            </a:r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98170"/>
            <a:ext cx="5245590" cy="38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BIG DATA &amp; Sequence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26" y="1857285"/>
            <a:ext cx="3857774" cy="2647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723810" cy="28571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4277439"/>
            <a:ext cx="2438400" cy="418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0680" y="4714875"/>
            <a:ext cx="404887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48400" y="5172075"/>
            <a:ext cx="404887" cy="3048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1800" y="47244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Whole-Genome Shotgun (WGS)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5199876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GenBank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013919"/>
            <a:ext cx="593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plone.hpcf.upr.edu/Members/humberto/class/2006/bioinformatics/bioinformatics</a:t>
            </a:r>
            <a:endParaRPr lang="en-US" sz="1200" dirty="0" smtClean="0"/>
          </a:p>
          <a:p>
            <a:r>
              <a:rPr lang="en-US" sz="1200" dirty="0">
                <a:hlinkClick r:id="rId7"/>
              </a:rPr>
              <a:t>ftp://ftp.ncbi.nih.gov/genbank/gbrel.txt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01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 What Did We Learn?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&lt;3% of genome encodes ~20,000 genes.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than half of genome is repetitive.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Identification of ~2,850 gene impact rare diseases.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~1,100 markers affecting common disease &amp; ~150 targets for cancer.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“Big Science” can win.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 of sequencing per base has been reduced by magnitude of ~100k.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695348"/>
            <a:ext cx="347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Lander. 2011. Nature</a:t>
            </a:r>
            <a:r>
              <a:rPr lang="en-US" dirty="0"/>
              <a:t> </a:t>
            </a:r>
            <a:r>
              <a:rPr lang="en-US" b="1" dirty="0"/>
              <a:t>470</a:t>
            </a:r>
            <a:r>
              <a:rPr lang="en-US" dirty="0"/>
              <a:t> , 187-197</a:t>
            </a:r>
          </a:p>
        </p:txBody>
      </p:sp>
    </p:spTree>
    <p:extLst>
      <p:ext uri="{BB962C8B-B14F-4D97-AF65-F5344CB8AC3E}">
        <p14:creationId xmlns:p14="http://schemas.microsoft.com/office/powerpoint/2010/main" val="40590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Emerging Applications of Sequence data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2590800" y="2362200"/>
            <a:ext cx="3602255" cy="2362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296138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Human Genome Sequence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6324600" y="2048925"/>
            <a:ext cx="2514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Genetic Variation?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4575464"/>
            <a:ext cx="25146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Epigenetic Variation?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279" y="1818382"/>
            <a:ext cx="2514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Gene Expression?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714009"/>
            <a:ext cx="26670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Microbial Variation?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endCxn id="16" idx="0"/>
          </p:cNvCxnSpPr>
          <p:nvPr/>
        </p:nvCxnSpPr>
        <p:spPr>
          <a:xfrm>
            <a:off x="4547260" y="4702210"/>
            <a:ext cx="111328" cy="44475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780607" y="2274489"/>
            <a:ext cx="419793" cy="34593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94117" y="4211568"/>
            <a:ext cx="379294" cy="36389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80607" y="4384536"/>
            <a:ext cx="410984" cy="19092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01288" y="5146964"/>
            <a:ext cx="2514600" cy="11430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Metabolites?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53794" y="2535168"/>
            <a:ext cx="439261" cy="17296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6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Mapping Genetic Variation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6533" y="914400"/>
            <a:ext cx="3684067" cy="220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0091"/>
            <a:ext cx="4555456" cy="3609109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126" y="3657600"/>
            <a:ext cx="2730090" cy="204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3124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~7 billion people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5726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~37 trillion cells/human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181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~8.7 million species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30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2743200" y="1981200"/>
            <a:ext cx="2895600" cy="86106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Obesity is 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A0C-9C6C-4715-A650-95A4BC00F10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" y="4106421"/>
            <a:ext cx="3505200" cy="1772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00100" y="4607748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Environment</a:t>
            </a:r>
            <a:endParaRPr lang="en-US" sz="2400" dirty="0"/>
          </a:p>
        </p:txBody>
      </p:sp>
      <p:sp>
        <p:nvSpPr>
          <p:cNvPr id="61" name="Oval 60"/>
          <p:cNvSpPr/>
          <p:nvPr/>
        </p:nvSpPr>
        <p:spPr>
          <a:xfrm>
            <a:off x="5638800" y="3968858"/>
            <a:ext cx="2895600" cy="1822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324600" y="4553008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Genes</a:t>
            </a:r>
            <a:endParaRPr lang="en-US" sz="4400" dirty="0"/>
          </a:p>
        </p:txBody>
      </p:sp>
      <p:sp>
        <p:nvSpPr>
          <p:cNvPr id="62" name="TextBox 61"/>
          <p:cNvSpPr txBox="1"/>
          <p:nvPr/>
        </p:nvSpPr>
        <p:spPr>
          <a:xfrm>
            <a:off x="2903220" y="1918930"/>
            <a:ext cx="364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Obesity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3048000" y="2971800"/>
            <a:ext cx="685800" cy="997058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385310" y="4771980"/>
            <a:ext cx="1024890" cy="165749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785360" y="3109363"/>
            <a:ext cx="1120140" cy="859495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18" name="Rectangle 17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4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3" name="Rectangle 22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7391400" y="1307523"/>
            <a:ext cx="1600200" cy="1816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Gene-Environment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A0C-9C6C-4715-A650-95A4BC00F109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05000" y="4953000"/>
            <a:ext cx="533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05000" y="1143000"/>
            <a:ext cx="0" cy="381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1981200" y="5105400"/>
            <a:ext cx="5562600" cy="990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33600" y="5257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Environment</a:t>
            </a:r>
            <a:endParaRPr lang="en-US" sz="3600" dirty="0"/>
          </a:p>
        </p:txBody>
      </p:sp>
      <p:sp>
        <p:nvSpPr>
          <p:cNvPr id="14" name="Up Arrow 13"/>
          <p:cNvSpPr/>
          <p:nvPr/>
        </p:nvSpPr>
        <p:spPr>
          <a:xfrm>
            <a:off x="228600" y="1447800"/>
            <a:ext cx="1539240" cy="34290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335280" y="306773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Disease Risk</a:t>
            </a:r>
            <a:endParaRPr lang="en-US" sz="36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362200" y="2235993"/>
            <a:ext cx="4495800" cy="210740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62200" y="1447800"/>
            <a:ext cx="4343400" cy="256655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2933700"/>
            <a:ext cx="4419600" cy="0"/>
          </a:xfrm>
          <a:prstGeom prst="straightConnector1">
            <a:avLst/>
          </a:prstGeom>
          <a:ln w="7620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43800" y="1314212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Genotype</a:t>
            </a:r>
            <a:endParaRPr lang="en-US" sz="20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077200" y="2438400"/>
            <a:ext cx="533400" cy="0"/>
          </a:xfrm>
          <a:prstGeom prst="line">
            <a:avLst/>
          </a:prstGeom>
          <a:ln w="571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077200" y="1937038"/>
            <a:ext cx="533400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077200" y="2895600"/>
            <a:ext cx="533400" cy="0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475220" y="17523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A/A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467600" y="267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/B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475220" y="22359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36167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Big Data?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4648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Top Tech phrase of 2013</a:t>
            </a:r>
            <a:r>
              <a:rPr lang="en-US" sz="2400" baseline="30000" dirty="0" smtClean="0"/>
              <a:t>1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Messy, Noisy, Imprecise 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 err="1" smtClean="0"/>
              <a:t>Datafication</a:t>
            </a:r>
            <a:endParaRPr lang="en-US" sz="2400" dirty="0" smtClean="0"/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 smtClean="0"/>
              <a:t>Repurposed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 smtClean="0"/>
              <a:t>N= All 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 smtClean="0"/>
              <a:t>Privacy?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82" y="1524000"/>
            <a:ext cx="3764044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3182" y="6172200"/>
            <a:ext cx="36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hlinkClick r:id="rId5"/>
              </a:rPr>
              <a:t>1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://www.languagemonitor.com/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12" name="Rectangle 1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Variation in the Human </a:t>
            </a:r>
            <a:r>
              <a:rPr lang="en-US" b="1" dirty="0" err="1" smtClean="0"/>
              <a:t>Microbiome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8640" y="1387257"/>
            <a:ext cx="81381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Microbe:  </a:t>
            </a:r>
            <a:r>
              <a:rPr lang="en-US" sz="2800" dirty="0" smtClean="0"/>
              <a:t>tiny living organism, such as bacterium, fungus, protozoan, or virus.</a:t>
            </a:r>
          </a:p>
          <a:p>
            <a:endParaRPr lang="en-US" sz="2800" b="1" dirty="0"/>
          </a:p>
          <a:p>
            <a:r>
              <a:rPr lang="en-US" sz="2800" b="1" dirty="0" err="1"/>
              <a:t>Microbiome</a:t>
            </a:r>
            <a:r>
              <a:rPr lang="en-US" sz="2800" b="1" dirty="0"/>
              <a:t>:  </a:t>
            </a:r>
            <a:r>
              <a:rPr lang="en-US" sz="2800" dirty="0"/>
              <a:t>collectively all the microbes in the human body; a community of </a:t>
            </a:r>
            <a:r>
              <a:rPr lang="en-US" sz="2800" dirty="0" smtClean="0"/>
              <a:t>microbes.</a:t>
            </a:r>
            <a:endParaRPr lang="en-US" sz="2800" dirty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5" name="Picture 2" descr="Front 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950720"/>
            <a:ext cx="1295401" cy="197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nature.com/nature/journal/v486/n7402/images/cover_na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95135"/>
            <a:ext cx="1600200" cy="21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encrypted-tbn3.gstatic.com/images?q=tbn:ANd9GcROff28aA5eoSTnxfIF8TlTLpG6gelp4uj1f6YVebsZgbyMBm8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79" y="3744333"/>
            <a:ext cx="1422367" cy="18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cientific American Magaz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42439"/>
            <a:ext cx="1406876" cy="186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graphics8.nytimes.com/images/2013/05/19/magazine/19cover/19cover-articleInlin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1229431" cy="149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encrypted-tbn1.gstatic.com/images?q=tbn:ANd9GcRU49tO2-f8GpIwSK7xdOqhw9shF05srNZJAhGu4J3viX47jIkGg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93652"/>
            <a:ext cx="1143000" cy="150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pkb.org/_media/home/pathogenesis/proal2009ica.003.png?w=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3886200" cy="2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Variation in Human </a:t>
            </a:r>
            <a:r>
              <a:rPr lang="en-US" sz="3200" dirty="0" err="1" smtClean="0"/>
              <a:t>Microbiome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76600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067174"/>
            <a:ext cx="5810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3962400"/>
            <a:ext cx="1524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 of Earth</a:t>
            </a:r>
          </a:p>
          <a:p>
            <a:pPr algn="ctr"/>
            <a:r>
              <a:rPr lang="en-US" dirty="0" smtClean="0"/>
              <a:t>5.9 x 10</a:t>
            </a:r>
            <a:r>
              <a:rPr lang="en-US" baseline="30000" dirty="0" smtClean="0"/>
              <a:t>24</a:t>
            </a:r>
            <a:r>
              <a:rPr lang="en-US" dirty="0" smtClean="0"/>
              <a:t> kg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3468469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 of Moon</a:t>
            </a:r>
          </a:p>
          <a:p>
            <a:pPr algn="ctr"/>
            <a:r>
              <a:rPr lang="en-US" dirty="0" smtClean="0"/>
              <a:t>7.3 x 10</a:t>
            </a:r>
            <a:r>
              <a:rPr lang="en-US" baseline="30000" dirty="0" smtClean="0"/>
              <a:t>22</a:t>
            </a:r>
            <a:r>
              <a:rPr lang="en-US" dirty="0" smtClean="0"/>
              <a:t> kg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48200" y="1066800"/>
            <a:ext cx="50800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Relative to humans:</a:t>
            </a:r>
          </a:p>
          <a:p>
            <a:r>
              <a:rPr lang="en-US" sz="1800" dirty="0" smtClean="0"/>
              <a:t>9 in 10 cells are </a:t>
            </a:r>
            <a:r>
              <a:rPr lang="en-US" sz="1800" dirty="0" smtClean="0">
                <a:sym typeface="Wingdings" pitchFamily="2" charset="2"/>
              </a:rPr>
              <a:t>microbial!</a:t>
            </a:r>
            <a:endParaRPr lang="en-US" sz="1800" dirty="0" smtClean="0"/>
          </a:p>
          <a:p>
            <a:r>
              <a:rPr lang="en-US" sz="1800" dirty="0" smtClean="0"/>
              <a:t>~1000 different species.</a:t>
            </a:r>
          </a:p>
          <a:p>
            <a:r>
              <a:rPr lang="en-US" sz="1800" dirty="0" smtClean="0"/>
              <a:t>~150x more genes.</a:t>
            </a:r>
          </a:p>
          <a:p>
            <a:r>
              <a:rPr lang="en-US" sz="1800" dirty="0" smtClean="0"/>
              <a:t>~3lbs of microbes in the human gut.</a:t>
            </a:r>
          </a:p>
          <a:p>
            <a:r>
              <a:rPr lang="en-US" sz="1800" dirty="0" smtClean="0"/>
              <a:t>~60% of stool by dry mass is microbial.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76149" y="3429000"/>
            <a:ext cx="41392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Primary functions of the </a:t>
            </a:r>
            <a:r>
              <a:rPr lang="en-US" sz="2000" b="1" dirty="0" err="1" smtClean="0"/>
              <a:t>microbiome</a:t>
            </a:r>
            <a:r>
              <a:rPr lang="en-US" sz="2000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Stimulate the development of our immune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Resist colonization by pathogens.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Extract energy from food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Does  the </a:t>
            </a:r>
            <a:r>
              <a:rPr lang="en-US" sz="2200" b="1" dirty="0" err="1" smtClean="0"/>
              <a:t>microbiome</a:t>
            </a:r>
            <a:r>
              <a:rPr lang="en-US" sz="2200" b="1" dirty="0" smtClean="0"/>
              <a:t> impact maternal metabolism during pregnancy ?</a:t>
            </a:r>
            <a:endParaRPr lang="en-US" sz="2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086600" cy="49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7898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Koren</a:t>
            </a:r>
            <a:r>
              <a:rPr lang="en-US" sz="1200" dirty="0" smtClean="0"/>
              <a:t> et al 2012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1600" y="5410200"/>
            <a:ext cx="904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 hypothesize </a:t>
            </a:r>
            <a:r>
              <a:rPr lang="en-US" b="1" dirty="0" smtClean="0"/>
              <a:t>the </a:t>
            </a:r>
            <a:r>
              <a:rPr lang="en-US" b="1" dirty="0"/>
              <a:t>maternal </a:t>
            </a:r>
            <a:r>
              <a:rPr lang="en-US" b="1" dirty="0" err="1"/>
              <a:t>microbiome</a:t>
            </a:r>
            <a:r>
              <a:rPr lang="en-US" b="1" dirty="0"/>
              <a:t> in mothers </a:t>
            </a:r>
            <a:r>
              <a:rPr lang="en-US" b="1" dirty="0" smtClean="0"/>
              <a:t>will </a:t>
            </a:r>
            <a:r>
              <a:rPr lang="en-US" b="1" dirty="0"/>
              <a:t>directly affect the development of the infants </a:t>
            </a:r>
            <a:r>
              <a:rPr lang="en-US" b="1" dirty="0" err="1"/>
              <a:t>microbiome</a:t>
            </a:r>
            <a:r>
              <a:rPr lang="en-US" b="1" dirty="0"/>
              <a:t> and adiposity during the first year of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Overview of Specific Aims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1749424"/>
            <a:ext cx="8270309" cy="1908175"/>
            <a:chOff x="8472" y="0"/>
            <a:chExt cx="6830477" cy="1562100"/>
          </a:xfrm>
        </p:grpSpPr>
        <p:sp>
          <p:nvSpPr>
            <p:cNvPr id="7" name="Rectangle 6"/>
            <p:cNvSpPr/>
            <p:nvPr/>
          </p:nvSpPr>
          <p:spPr>
            <a:xfrm>
              <a:off x="67732" y="0"/>
              <a:ext cx="6771217" cy="1562100"/>
            </a:xfrm>
            <a:prstGeom prst="rect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Text Box 9"/>
            <p:cNvSpPr txBox="1"/>
            <p:nvPr/>
          </p:nvSpPr>
          <p:spPr>
            <a:xfrm>
              <a:off x="887945" y="447140"/>
              <a:ext cx="895349" cy="1038225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ysClr val="windowText" lastClr="000000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/>
                  <a:ea typeface="Calibri"/>
                  <a:cs typeface="Times New Roman"/>
                </a:rPr>
                <a:t>Maternal </a:t>
              </a:r>
              <a:r>
                <a:rPr lang="en-US" sz="1100" u="sng">
                  <a:effectLst/>
                  <a:latin typeface="Arial"/>
                  <a:ea typeface="Calibri"/>
                  <a:cs typeface="Times New Roman"/>
                </a:rPr>
                <a:t>Phenotype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/>
                <a:buChar char=""/>
              </a:pPr>
              <a:r>
                <a:rPr lang="en-US" sz="900">
                  <a:effectLst/>
                  <a:latin typeface="Arial"/>
                  <a:ea typeface="Calibri"/>
                  <a:cs typeface="Times New Roman"/>
                </a:rPr>
                <a:t>NW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/>
                <a:buChar char=""/>
              </a:pPr>
              <a:r>
                <a:rPr lang="en-US" sz="900">
                  <a:effectLst/>
                  <a:latin typeface="Arial"/>
                  <a:ea typeface="Calibri"/>
                  <a:cs typeface="Times New Roman"/>
                </a:rPr>
                <a:t>OW/Ob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/>
                <a:buChar char=""/>
              </a:pPr>
              <a:r>
                <a:rPr lang="en-US" sz="900">
                  <a:effectLst/>
                  <a:latin typeface="Arial"/>
                  <a:ea typeface="Calibri"/>
                  <a:cs typeface="Times New Roman"/>
                </a:rPr>
                <a:t>T2D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/>
                <a:buChar char=""/>
              </a:pPr>
              <a:r>
                <a:rPr lang="en-US" sz="900">
                  <a:effectLst/>
                  <a:latin typeface="Arial"/>
                  <a:ea typeface="Calibri"/>
                  <a:cs typeface="Times New Roman"/>
                </a:rPr>
                <a:t>GDM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 Box 10"/>
            <p:cNvSpPr txBox="1"/>
            <p:nvPr/>
          </p:nvSpPr>
          <p:spPr>
            <a:xfrm>
              <a:off x="2409671" y="628649"/>
              <a:ext cx="942975" cy="856715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ysClr val="windowText" lastClr="000000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/>
                  <a:ea typeface="Calibri"/>
                  <a:cs typeface="Times New Roman"/>
                </a:rPr>
                <a:t>Maternal </a:t>
              </a:r>
              <a:r>
                <a:rPr lang="en-US" sz="1100" u="sng">
                  <a:effectLst/>
                  <a:latin typeface="Arial"/>
                  <a:ea typeface="Calibri"/>
                  <a:cs typeface="Times New Roman"/>
                </a:rPr>
                <a:t>Microbiome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/>
                <a:buChar char=""/>
              </a:pPr>
              <a:r>
                <a:rPr lang="en-US" sz="900">
                  <a:effectLst/>
                  <a:latin typeface="Arial"/>
                  <a:ea typeface="Calibri"/>
                  <a:cs typeface="Times New Roman"/>
                </a:rPr>
                <a:t>Stool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Font typeface="Symbol"/>
                <a:buChar char=""/>
              </a:pPr>
              <a:r>
                <a:rPr lang="en-US" sz="900">
                  <a:effectLst/>
                  <a:latin typeface="Arial"/>
                  <a:ea typeface="Calibri"/>
                  <a:cs typeface="Times New Roman"/>
                </a:rPr>
                <a:t>Human Milk (HM)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11"/>
            <p:cNvSpPr txBox="1"/>
            <p:nvPr/>
          </p:nvSpPr>
          <p:spPr>
            <a:xfrm>
              <a:off x="4010025" y="647700"/>
              <a:ext cx="1047749" cy="600075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ysClr val="windowText" lastClr="000000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/>
                  <a:ea typeface="Calibri"/>
                  <a:cs typeface="Times New Roman"/>
                </a:rPr>
                <a:t>Infant </a:t>
              </a:r>
              <a:r>
                <a:rPr lang="en-US" sz="1100" u="sng">
                  <a:effectLst/>
                  <a:latin typeface="Arial"/>
                  <a:ea typeface="Calibri"/>
                  <a:cs typeface="Times New Roman"/>
                </a:rPr>
                <a:t>Microbiome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Font typeface="Symbol"/>
                <a:buChar char=""/>
              </a:pPr>
              <a:r>
                <a:rPr lang="en-US" sz="900">
                  <a:effectLst/>
                  <a:latin typeface="Arial"/>
                  <a:ea typeface="Calibri"/>
                  <a:cs typeface="Times New Roman"/>
                </a:rPr>
                <a:t>Stool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12"/>
            <p:cNvSpPr txBox="1"/>
            <p:nvPr/>
          </p:nvSpPr>
          <p:spPr>
            <a:xfrm>
              <a:off x="5734050" y="638175"/>
              <a:ext cx="942975" cy="466725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ysClr val="windowText" lastClr="000000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Arial"/>
                  <a:ea typeface="Calibri"/>
                  <a:cs typeface="Times New Roman"/>
                </a:rPr>
                <a:t>Infant Adiposity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62668" y="657225"/>
              <a:ext cx="485775" cy="409575"/>
            </a:xfrm>
            <a:prstGeom prst="right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450964" y="685800"/>
              <a:ext cx="485775" cy="409575"/>
            </a:xfrm>
            <a:prstGeom prst="right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153025" y="704850"/>
              <a:ext cx="485775" cy="409575"/>
            </a:xfrm>
            <a:prstGeom prst="right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U-Turn Arrow 14"/>
            <p:cNvSpPr/>
            <p:nvPr/>
          </p:nvSpPr>
          <p:spPr>
            <a:xfrm>
              <a:off x="2762250" y="180975"/>
              <a:ext cx="3486150" cy="419100"/>
            </a:xfrm>
            <a:prstGeom prst="uturnArrow">
              <a:avLst>
                <a:gd name="adj1" fmla="val 28448"/>
                <a:gd name="adj2" fmla="val 25000"/>
                <a:gd name="adj3" fmla="val 29545"/>
                <a:gd name="adj4" fmla="val 55114"/>
                <a:gd name="adj5" fmla="val 100000"/>
              </a:avLst>
            </a:prstGeom>
            <a:solidFill>
              <a:sysClr val="windowText" lastClr="000000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Text Box 30"/>
            <p:cNvSpPr txBox="1"/>
            <p:nvPr/>
          </p:nvSpPr>
          <p:spPr>
            <a:xfrm>
              <a:off x="5124450" y="381000"/>
              <a:ext cx="485775" cy="257175"/>
            </a:xfrm>
            <a:prstGeom prst="rect">
              <a:avLst/>
            </a:prstGeom>
            <a:solidFill>
              <a:srgbClr val="EEECE1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Arial"/>
                  <a:ea typeface="Calibri"/>
                  <a:cs typeface="Times New Roman"/>
                </a:rPr>
                <a:t>SA3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Text Box 31"/>
            <p:cNvSpPr txBox="1"/>
            <p:nvPr/>
          </p:nvSpPr>
          <p:spPr>
            <a:xfrm>
              <a:off x="3438525" y="1190625"/>
              <a:ext cx="485775" cy="257175"/>
            </a:xfrm>
            <a:prstGeom prst="rect">
              <a:avLst/>
            </a:prstGeom>
            <a:solidFill>
              <a:srgbClr val="EEECE1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Arial"/>
                  <a:ea typeface="Calibri"/>
                  <a:cs typeface="Times New Roman"/>
                </a:rPr>
                <a:t>SA2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Text Box 32"/>
            <p:cNvSpPr txBox="1"/>
            <p:nvPr/>
          </p:nvSpPr>
          <p:spPr>
            <a:xfrm>
              <a:off x="1845734" y="1181100"/>
              <a:ext cx="485775" cy="257175"/>
            </a:xfrm>
            <a:prstGeom prst="rect">
              <a:avLst/>
            </a:prstGeom>
            <a:solidFill>
              <a:srgbClr val="EEECE1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Arial"/>
                  <a:ea typeface="Calibri"/>
                  <a:cs typeface="Times New Roman"/>
                </a:rPr>
                <a:t>SA1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Text Box 67"/>
            <p:cNvSpPr txBox="1"/>
            <p:nvPr/>
          </p:nvSpPr>
          <p:spPr>
            <a:xfrm rot="16200000">
              <a:off x="-9525" y="809625"/>
              <a:ext cx="60007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effectLst/>
                  <a:latin typeface="Arial"/>
                  <a:ea typeface="Calibri"/>
                  <a:cs typeface="Times New Roman"/>
                </a:rPr>
                <a:t>Time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90525" y="552450"/>
              <a:ext cx="0" cy="771525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1" name="Text Box 69"/>
            <p:cNvSpPr txBox="1"/>
            <p:nvPr/>
          </p:nvSpPr>
          <p:spPr>
            <a:xfrm>
              <a:off x="8472" y="1276350"/>
              <a:ext cx="930275" cy="2857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Arial"/>
                  <a:ea typeface="Calibri"/>
                  <a:cs typeface="Times New Roman"/>
                </a:rPr>
                <a:t>4 </a:t>
              </a:r>
              <a:r>
                <a:rPr lang="en-US" sz="1100" dirty="0" smtClean="0">
                  <a:effectLst/>
                  <a:latin typeface="Arial"/>
                  <a:ea typeface="Calibri"/>
                  <a:cs typeface="Times New Roman"/>
                </a:rPr>
                <a:t>months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Text Box 70"/>
            <p:cNvSpPr txBox="1"/>
            <p:nvPr/>
          </p:nvSpPr>
          <p:spPr>
            <a:xfrm>
              <a:off x="24343" y="189740"/>
              <a:ext cx="876300" cy="2857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Arial"/>
                  <a:ea typeface="Calibri"/>
                  <a:cs typeface="Times New Roman"/>
                </a:rPr>
                <a:t>Pregnancy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0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>
            <a:off x="2179320" y="5262265"/>
            <a:ext cx="524294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45246" y="1600200"/>
            <a:ext cx="527701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75742"/>
            <a:ext cx="4407954" cy="46916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26930" y="1300817"/>
            <a:ext cx="3630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Illumina</a:t>
            </a:r>
            <a:r>
              <a:rPr lang="en-US" b="1" dirty="0" smtClean="0"/>
              <a:t> </a:t>
            </a:r>
            <a:r>
              <a:rPr lang="en-US" b="1" dirty="0" err="1" smtClean="0"/>
              <a:t>MiSeq</a:t>
            </a:r>
            <a:r>
              <a:rPr lang="en-US" b="1" dirty="0" smtClean="0"/>
              <a:t> Personal Sequencer</a:t>
            </a:r>
            <a:endParaRPr lang="en-US" b="1" dirty="0"/>
          </a:p>
        </p:txBody>
      </p:sp>
      <p:pic>
        <p:nvPicPr>
          <p:cNvPr id="10" name="Picture 2" descr="http://img.rfclipart.com/image/big/1b-6a-05/laboratorial-test-tube-Download-Free-Vector-File-EPS-850.jpg?v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15640"/>
            <a:ext cx="899160" cy="8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9080" y="2831068"/>
            <a:ext cx="187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DNA samples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2667000"/>
            <a:ext cx="14478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67600" y="1302603"/>
            <a:ext cx="156933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Who is present?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" y="1210270"/>
            <a:ext cx="179832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 Highly Conserved Bacterial Gene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22262" y="4572000"/>
            <a:ext cx="15693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What are they doing?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4800600"/>
            <a:ext cx="179832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 All Bacterial Genomes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3880" y="152400"/>
            <a:ext cx="812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How Do You Measure the </a:t>
            </a:r>
            <a:r>
              <a:rPr lang="en-US" sz="3600" b="1" dirty="0" err="1" smtClean="0"/>
              <a:t>Microbiome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cxnSp>
        <p:nvCxnSpPr>
          <p:cNvPr id="27" name="Straight Arrow Connector 26"/>
          <p:cNvCxnSpPr>
            <a:stCxn id="12" idx="0"/>
          </p:cNvCxnSpPr>
          <p:nvPr/>
        </p:nvCxnSpPr>
        <p:spPr>
          <a:xfrm flipV="1">
            <a:off x="1181100" y="2133600"/>
            <a:ext cx="0" cy="533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81100" y="4198620"/>
            <a:ext cx="0" cy="52578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17" name="Rectangle 16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Moving toward a Personalized Medicine?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64" y="1905000"/>
            <a:ext cx="2905125" cy="157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035769"/>
            <a:ext cx="1874682" cy="854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3" y="1212358"/>
            <a:ext cx="3284081" cy="1073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3649"/>
            <a:ext cx="4238625" cy="1076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27" y="834779"/>
            <a:ext cx="15240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85" y="3886200"/>
            <a:ext cx="4324350" cy="1057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56512"/>
            <a:ext cx="3152775" cy="1447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8666" y="57105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But has sequencing the human genome improved health?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203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Five Domains of Genomic Research</a:t>
            </a:r>
            <a:endParaRPr lang="en-US" sz="3200" dirty="0"/>
          </a:p>
        </p:txBody>
      </p:sp>
      <p:pic>
        <p:nvPicPr>
          <p:cNvPr id="13" name="Picture 12" descr="nature09764-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60975"/>
            <a:ext cx="6858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89565" y="6305593"/>
            <a:ext cx="3442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ea typeface="宋体" pitchFamily="2" charset="-122"/>
              </a:rPr>
              <a:t>Green</a:t>
            </a:r>
            <a:r>
              <a:rPr lang="en-GB" altLang="en-US" dirty="0" smtClean="0"/>
              <a:t>. 2011. </a:t>
            </a:r>
            <a:r>
              <a:rPr lang="en-GB" altLang="en-US" i="1" dirty="0"/>
              <a:t>Nature</a:t>
            </a:r>
            <a:r>
              <a:rPr lang="en-GB" altLang="en-US" dirty="0"/>
              <a:t> </a:t>
            </a:r>
            <a:r>
              <a:rPr lang="en-GB" altLang="en-US" b="1" dirty="0"/>
              <a:t>470</a:t>
            </a:r>
            <a:r>
              <a:rPr lang="en-GB" altLang="en-US" dirty="0"/>
              <a:t>, </a:t>
            </a:r>
            <a:r>
              <a:rPr lang="en-GB" altLang="zh-CN" dirty="0">
                <a:ea typeface="宋体" pitchFamily="2" charset="-122"/>
              </a:rPr>
              <a:t>204</a:t>
            </a:r>
            <a:r>
              <a:rPr lang="en-GB" altLang="en-US" dirty="0"/>
              <a:t>-</a:t>
            </a:r>
            <a:r>
              <a:rPr lang="en-GB" altLang="zh-CN" dirty="0">
                <a:ea typeface="宋体" pitchFamily="2" charset="-122"/>
              </a:rPr>
              <a:t>213</a:t>
            </a:r>
            <a:r>
              <a:rPr lang="en-GB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Bioinformatics and Computational Biology to the Rescue?</a:t>
            </a:r>
            <a:endParaRPr lang="en-US" sz="2800" dirty="0"/>
          </a:p>
        </p:txBody>
      </p:sp>
      <p:pic>
        <p:nvPicPr>
          <p:cNvPr id="5" name="Picture 2" descr="http://www.nature.com/nature/journal/v470/n7333/images/nature09764-i3.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61" y="3880723"/>
            <a:ext cx="2265145" cy="247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" y="12954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Analysis- </a:t>
            </a:r>
            <a:r>
              <a:rPr lang="en-US" dirty="0" smtClean="0"/>
              <a:t>existing tools are becoming inadequate to analyze data.</a:t>
            </a:r>
          </a:p>
          <a:p>
            <a:endParaRPr lang="en-US" b="1" dirty="0"/>
          </a:p>
          <a:p>
            <a:r>
              <a:rPr lang="en-US" b="1" dirty="0" smtClean="0"/>
              <a:t>Data Integration- </a:t>
            </a:r>
            <a:r>
              <a:rPr lang="en-US" dirty="0" smtClean="0"/>
              <a:t>Need to harmonize disparate data types.</a:t>
            </a:r>
          </a:p>
          <a:p>
            <a:endParaRPr lang="en-US" b="1" dirty="0"/>
          </a:p>
          <a:p>
            <a:r>
              <a:rPr lang="en-US" b="1" dirty="0" smtClean="0"/>
              <a:t>Visualization- </a:t>
            </a:r>
            <a:r>
              <a:rPr lang="en-US" dirty="0" smtClean="0"/>
              <a:t>Need to accommodate multi-dimensional data.</a:t>
            </a:r>
          </a:p>
          <a:p>
            <a:endParaRPr lang="en-US" b="1" dirty="0"/>
          </a:p>
          <a:p>
            <a:r>
              <a:rPr lang="en-US" b="1" dirty="0" smtClean="0"/>
              <a:t>Computational Tools and Infrastructure- </a:t>
            </a:r>
            <a:r>
              <a:rPr lang="en-US" dirty="0" smtClean="0"/>
              <a:t>storage, capacity, privacy.</a:t>
            </a:r>
          </a:p>
          <a:p>
            <a:endParaRPr lang="en-US" b="1" dirty="0"/>
          </a:p>
          <a:p>
            <a:r>
              <a:rPr lang="en-US" b="1" dirty="0" smtClean="0"/>
              <a:t>Training- </a:t>
            </a:r>
            <a:r>
              <a:rPr lang="en-US" dirty="0" smtClean="0"/>
              <a:t>Need biologist, computer science, informatics, data science . . . . . .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00400" y="5802868"/>
            <a:ext cx="3442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ea typeface="宋体" pitchFamily="2" charset="-122"/>
              </a:rPr>
              <a:t>Green</a:t>
            </a:r>
            <a:r>
              <a:rPr lang="en-GB" altLang="en-US" dirty="0" smtClean="0"/>
              <a:t>. 2011. </a:t>
            </a:r>
            <a:r>
              <a:rPr lang="en-GB" altLang="en-US" i="1" dirty="0"/>
              <a:t>Nature</a:t>
            </a:r>
            <a:r>
              <a:rPr lang="en-GB" altLang="en-US" dirty="0"/>
              <a:t> </a:t>
            </a:r>
            <a:r>
              <a:rPr lang="en-GB" altLang="en-US" b="1" dirty="0"/>
              <a:t>470</a:t>
            </a:r>
            <a:r>
              <a:rPr lang="en-GB" altLang="en-US" dirty="0"/>
              <a:t>, </a:t>
            </a:r>
            <a:r>
              <a:rPr lang="en-GB" altLang="zh-CN" dirty="0">
                <a:ea typeface="宋体" pitchFamily="2" charset="-122"/>
              </a:rPr>
              <a:t>204</a:t>
            </a:r>
            <a:r>
              <a:rPr lang="en-GB" altLang="en-US" dirty="0"/>
              <a:t>-</a:t>
            </a:r>
            <a:r>
              <a:rPr lang="en-GB" altLang="zh-CN" dirty="0">
                <a:ea typeface="宋体" pitchFamily="2" charset="-122"/>
              </a:rPr>
              <a:t>213</a:t>
            </a:r>
            <a:r>
              <a:rPr lang="en-GB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76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Recommended Reading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55" y="400228"/>
            <a:ext cx="2828925" cy="2828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28853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85644"/>
            <a:ext cx="1552575" cy="23435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619199"/>
            <a:ext cx="1657350" cy="2752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97" y="3579000"/>
            <a:ext cx="17145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3428999"/>
            <a:ext cx="1733550" cy="2638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70" y="952485"/>
            <a:ext cx="1406253" cy="22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2286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Special Thanks to: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1219200"/>
            <a:ext cx="3581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alibri" pitchFamily="34" charset="0"/>
              </a:rPr>
              <a:t>My mentors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Calibri" pitchFamily="34" charset="0"/>
              </a:rPr>
              <a:t>Jacob E. Friedman, </a:t>
            </a:r>
            <a:r>
              <a:rPr lang="en-US" sz="2000" dirty="0" smtClean="0">
                <a:latin typeface="Calibri" pitchFamily="34" charset="0"/>
              </a:rPr>
              <a:t>PhD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Daniel N. Frank, PhD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Stephanie A. </a:t>
            </a:r>
            <a:r>
              <a:rPr lang="en-US" sz="2000" dirty="0" err="1" smtClean="0">
                <a:latin typeface="Calibri" pitchFamily="34" charset="0"/>
              </a:rPr>
              <a:t>Santorico</a:t>
            </a:r>
            <a:r>
              <a:rPr lang="en-US" sz="2000" dirty="0" smtClean="0">
                <a:latin typeface="Calibri" pitchFamily="34" charset="0"/>
              </a:rPr>
              <a:t>, PhD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Calibri" pitchFamily="34" charset="0"/>
              </a:rPr>
              <a:t>Linda A. Barbour, MD, </a:t>
            </a:r>
            <a:r>
              <a:rPr lang="en-US" sz="2000" dirty="0" smtClean="0">
                <a:latin typeface="Calibri" pitchFamily="34" charset="0"/>
              </a:rPr>
              <a:t>MSPH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Dana </a:t>
            </a:r>
            <a:r>
              <a:rPr lang="en-US" sz="2000" dirty="0" err="1" smtClean="0">
                <a:latin typeface="Calibri" pitchFamily="34" charset="0"/>
              </a:rPr>
              <a:t>Dabelea</a:t>
            </a:r>
            <a:r>
              <a:rPr lang="en-US" sz="2000" dirty="0" smtClean="0">
                <a:latin typeface="Calibri" pitchFamily="34" charset="0"/>
              </a:rPr>
              <a:t>, MD, PhD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alibri" pitchFamily="34" charset="0"/>
              </a:rPr>
              <a:t>Funding Support: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ADA/</a:t>
            </a:r>
            <a:r>
              <a:rPr lang="en-US" sz="2000" dirty="0" err="1" smtClean="0"/>
              <a:t>Glaxo</a:t>
            </a:r>
            <a:r>
              <a:rPr lang="en-US" sz="2000" dirty="0" smtClean="0"/>
              <a:t>-SmithKline</a:t>
            </a:r>
            <a:endParaRPr lang="en-US" sz="20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T32-HD07186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8" name="Picture 2" descr="J:\Photos\2012\08.12August\Friedman Lab\Best\Friedman Lab 2012 No2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28412"/>
            <a:ext cx="5334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wsdg.com/data/edithtml/events/Images/universityofcoloradodenver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037" y="76200"/>
            <a:ext cx="1284963" cy="149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5498812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84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the human genome?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55" y="835146"/>
            <a:ext cx="2187994" cy="2187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157246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Human body contains trillions of cells.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Each cell contains a nucleus.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Each nucleus contains 2 complete genomes.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. . . . . . . 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b="1" dirty="0" smtClean="0"/>
              <a:t>OR  if the genome was a book!</a:t>
            </a:r>
          </a:p>
          <a:p>
            <a:pPr lvl="1" algn="ctr"/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There are 23 chapters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chromosomes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Each chapter contains several hundred stories</a:t>
            </a:r>
            <a:r>
              <a:rPr lang="en-US" b="1" dirty="0" smtClean="0">
                <a:sym typeface="Wingdings" panose="05000000000000000000" pitchFamily="2" charset="2"/>
              </a:rPr>
              <a:t> genes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Each story is composed of paragraphs  exons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Interrupted by advertisements  introns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Each paragraph is made up of words  codons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Each word is written in letters  bases  . . . A,C,T,G</a:t>
            </a:r>
          </a:p>
          <a:p>
            <a:pPr lvl="1"/>
            <a:endParaRPr lang="en-US" b="1" dirty="0" smtClean="0">
              <a:sym typeface="Wingdings" panose="05000000000000000000" pitchFamily="2" charset="2"/>
            </a:endParaRPr>
          </a:p>
          <a:p>
            <a:pPr lvl="1"/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1852" y="5105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Genome. Matt Ridley.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Goals of Human Genome Project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Generate working draft of 90% of the human genome (2001).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Obtain complete, high-quality genomic sequence (2003).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Make all data publically available.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Develop novel sequencing technologies.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Map Sequence Variation.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Interpret functions of genome.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Develop comparative genomic strategies.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Ethical, legal and social implications (ELSI). 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Bioinformatics and Computational Biology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Benefits of Sequencing Human Genome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7391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Molecular Medicine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Energy and Environmental Applications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 err="1" smtClean="0"/>
              <a:t>Bioarcheology</a:t>
            </a:r>
            <a:r>
              <a:rPr lang="en-US" sz="2400" dirty="0" smtClean="0"/>
              <a:t>, anthropology, evolution, human migration</a:t>
            </a:r>
          </a:p>
          <a:p>
            <a:pPr marL="342900" indent="-342900">
              <a:buAutoNum type="arabicParenR"/>
            </a:pPr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 smtClean="0"/>
              <a:t>DNA forensics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Agriculture, livestock breeding, and bioprocessing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76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Sequencing Milestones: the early days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838200"/>
            <a:ext cx="8956964" cy="41394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636" y="1922322"/>
            <a:ext cx="8956964" cy="3335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88457"/>
            <a:ext cx="1600200" cy="16073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7482" y="2526268"/>
            <a:ext cx="138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1953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295400" y="1796534"/>
            <a:ext cx="168506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31708"/>
            <a:ext cx="1447800" cy="19438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10879" y="4492823"/>
            <a:ext cx="1389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Watson &amp; Crick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83282" y="2450068"/>
            <a:ext cx="108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1985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4800600"/>
            <a:ext cx="1389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Charles </a:t>
            </a:r>
            <a:r>
              <a:rPr lang="en-US" sz="1400" b="1" dirty="0" err="1" smtClean="0"/>
              <a:t>DeLisi</a:t>
            </a:r>
            <a:endParaRPr lang="en-US" sz="1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74" y="2873779"/>
            <a:ext cx="1554125" cy="18260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362200" y="2514600"/>
            <a:ext cx="123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62201" y="4724400"/>
            <a:ext cx="1447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Fredrick Sanger</a:t>
            </a:r>
            <a:endParaRPr lang="en-US" sz="1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276600" y="1796534"/>
            <a:ext cx="1371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480050" y="1796534"/>
            <a:ext cx="789205" cy="6535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52" y="2813898"/>
            <a:ext cx="1579348" cy="1910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7069282" y="2450068"/>
            <a:ext cx="108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1988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58000" y="47214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James D. Watson</a:t>
            </a:r>
            <a:endParaRPr lang="en-US" sz="14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542095" y="1906190"/>
            <a:ext cx="50231" cy="46767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Oval 1024"/>
          <p:cNvSpPr/>
          <p:nvPr/>
        </p:nvSpPr>
        <p:spPr>
          <a:xfrm>
            <a:off x="8001001" y="990601"/>
            <a:ext cx="990600" cy="1100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94930" y="6354505"/>
            <a:ext cx="387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Collins. 2001.Nature</a:t>
            </a:r>
            <a:r>
              <a:rPr lang="en-US" dirty="0"/>
              <a:t> </a:t>
            </a:r>
            <a:r>
              <a:rPr lang="en-US" b="1" dirty="0"/>
              <a:t>422</a:t>
            </a:r>
            <a:r>
              <a:rPr lang="en-US" dirty="0"/>
              <a:t>, 835-847</a:t>
            </a:r>
          </a:p>
        </p:txBody>
      </p:sp>
    </p:spTree>
    <p:extLst>
      <p:ext uri="{BB962C8B-B14F-4D97-AF65-F5344CB8AC3E}">
        <p14:creationId xmlns:p14="http://schemas.microsoft.com/office/powerpoint/2010/main" val="2539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22" grpId="0"/>
      <p:bldP spid="23" grpId="0"/>
      <p:bldP spid="29" grpId="0"/>
      <p:bldP spid="30" grpId="0"/>
      <p:bldP spid="10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Sequencing Milestones: HGP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" y="4188023"/>
            <a:ext cx="1389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Francis Collins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1357" y="5991182"/>
            <a:ext cx="1187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Craig Venter</a:t>
            </a:r>
            <a:endParaRPr lang="en-US" sz="14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28369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267200"/>
            <a:ext cx="1043049" cy="13581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93" y="2951098"/>
            <a:ext cx="2064523" cy="9452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42962"/>
            <a:ext cx="1096000" cy="14100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14600"/>
            <a:ext cx="1600200" cy="1315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1524000" y="3830319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Bermuda Principle</a:t>
            </a:r>
            <a:endParaRPr lang="en-US" sz="1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0" y="2667000"/>
            <a:ext cx="1069470" cy="1513401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2" name="TextBox 41"/>
          <p:cNvSpPr txBox="1"/>
          <p:nvPr/>
        </p:nvSpPr>
        <p:spPr>
          <a:xfrm>
            <a:off x="1628153" y="5638800"/>
            <a:ext cx="118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H. </a:t>
            </a:r>
            <a:r>
              <a:rPr lang="en-US" sz="1400" b="1" i="1" dirty="0" err="1" smtClean="0"/>
              <a:t>influenzae</a:t>
            </a:r>
            <a:r>
              <a:rPr lang="en-US" sz="1400" b="1" dirty="0" smtClean="0"/>
              <a:t> Sequenced</a:t>
            </a:r>
            <a:endParaRPr lang="en-US" sz="1400" b="1" i="1" dirty="0" smtClean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33" y="4300153"/>
            <a:ext cx="1003987" cy="1338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00153"/>
            <a:ext cx="1059502" cy="14126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78" y="2136027"/>
            <a:ext cx="2495732" cy="149743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048000" y="5638800"/>
            <a:ext cx="118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C. </a:t>
            </a:r>
            <a:r>
              <a:rPr lang="en-US" sz="1400" b="1" i="1" dirty="0" err="1" smtClean="0"/>
              <a:t>elegans</a:t>
            </a:r>
            <a:r>
              <a:rPr lang="en-US" sz="1400" b="1" dirty="0" smtClean="0"/>
              <a:t> Sequenced</a:t>
            </a:r>
            <a:endParaRPr lang="en-US" sz="1400" b="1" i="1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4267200" y="5638800"/>
            <a:ext cx="1672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D. Melanogaster</a:t>
            </a:r>
          </a:p>
          <a:p>
            <a:pPr algn="ctr"/>
            <a:r>
              <a:rPr lang="en-US" sz="1400" b="1" dirty="0" smtClean="0"/>
              <a:t>Sequenced</a:t>
            </a:r>
            <a:endParaRPr lang="en-US" sz="1400" b="1" i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61" y="3097323"/>
            <a:ext cx="1247783" cy="1663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8" y="3097323"/>
            <a:ext cx="1084229" cy="1445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38" y="4341911"/>
            <a:ext cx="1113704" cy="1484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94930" y="6354505"/>
            <a:ext cx="387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Collins. 2001.Nature</a:t>
            </a:r>
            <a:r>
              <a:rPr lang="en-US" dirty="0"/>
              <a:t> </a:t>
            </a:r>
            <a:r>
              <a:rPr lang="en-US" b="1" dirty="0"/>
              <a:t>422</a:t>
            </a:r>
            <a:r>
              <a:rPr lang="en-US" dirty="0"/>
              <a:t>, 835-847</a:t>
            </a:r>
          </a:p>
        </p:txBody>
      </p:sp>
    </p:spTree>
    <p:extLst>
      <p:ext uri="{BB962C8B-B14F-4D97-AF65-F5344CB8AC3E}">
        <p14:creationId xmlns:p14="http://schemas.microsoft.com/office/powerpoint/2010/main" val="308375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41" grpId="0"/>
      <p:bldP spid="42" grpId="0"/>
      <p:bldP spid="47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International Human Genome Sequencing Consortium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G5- Completed Bulk of Sequencing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Whitehead </a:t>
            </a:r>
            <a:r>
              <a:rPr lang="en-US" sz="1400" b="1" dirty="0"/>
              <a:t>Institute/MIT Center for </a:t>
            </a:r>
            <a:r>
              <a:rPr lang="en-US" sz="1400" b="1" dirty="0" smtClean="0"/>
              <a:t>Genome </a:t>
            </a:r>
            <a:r>
              <a:rPr lang="en-US" sz="1400" b="1" dirty="0"/>
              <a:t>Research, Cambridge, Mass., </a:t>
            </a:r>
            <a:r>
              <a:rPr lang="en-US" sz="1400" b="1" dirty="0" smtClean="0"/>
              <a:t>U.S.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The </a:t>
            </a:r>
            <a:r>
              <a:rPr lang="en-US" sz="1400" b="1" dirty="0" err="1"/>
              <a:t>Wellcome</a:t>
            </a:r>
            <a:r>
              <a:rPr lang="en-US" sz="1400" b="1" dirty="0"/>
              <a:t> Trust Sanger Institute, </a:t>
            </a:r>
            <a:r>
              <a:rPr lang="en-US" sz="1400" b="1" dirty="0" err="1" smtClean="0"/>
              <a:t>Hinxton</a:t>
            </a:r>
            <a:r>
              <a:rPr lang="en-US" sz="1400" b="1" dirty="0"/>
              <a:t>, </a:t>
            </a:r>
            <a:r>
              <a:rPr lang="en-US" sz="1400" b="1" dirty="0" err="1"/>
              <a:t>Cambridgeshire</a:t>
            </a:r>
            <a:r>
              <a:rPr lang="en-US" sz="1400" b="1" dirty="0"/>
              <a:t>, </a:t>
            </a:r>
            <a:r>
              <a:rPr lang="en-US" sz="1400" b="1" dirty="0" smtClean="0"/>
              <a:t>U.K.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Washington </a:t>
            </a:r>
            <a:r>
              <a:rPr lang="en-US" sz="1400" b="1" dirty="0"/>
              <a:t>University School of Medicine Genome Sequencing Center, St. Louis, Mo., U.S. </a:t>
            </a:r>
            <a:endParaRPr lang="en-US" sz="14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U</a:t>
            </a:r>
            <a:r>
              <a:rPr lang="en-US" sz="1400" b="1" dirty="0"/>
              <a:t>. S. Department of Energy Joint Genome Institute, Walnut Creek, Calif., </a:t>
            </a:r>
            <a:r>
              <a:rPr lang="en-US" sz="1400" b="1" dirty="0" smtClean="0"/>
              <a:t>U.S.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Baylor </a:t>
            </a:r>
            <a:r>
              <a:rPr lang="en-US" sz="1400" b="1" dirty="0"/>
              <a:t>College of Medicine Human Genome Sequencing </a:t>
            </a:r>
            <a:r>
              <a:rPr lang="en-US" sz="1400" b="1" dirty="0" smtClean="0"/>
              <a:t>Center, </a:t>
            </a:r>
            <a:r>
              <a:rPr lang="en-US" sz="1400" b="1" dirty="0"/>
              <a:t>Houston, Tex., </a:t>
            </a:r>
            <a:r>
              <a:rPr lang="en-US" sz="1400" b="1" dirty="0" smtClean="0"/>
              <a:t>U.S.</a:t>
            </a:r>
          </a:p>
          <a:p>
            <a:endParaRPr lang="en-US" sz="14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RIKEN </a:t>
            </a:r>
            <a:r>
              <a:rPr lang="en-US" sz="1400" dirty="0"/>
              <a:t>Genomic Sciences Center, Yokohama, </a:t>
            </a:r>
            <a:r>
              <a:rPr lang="en-US" sz="1400" dirty="0" smtClean="0"/>
              <a:t>Japan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/>
              <a:t>Genoscope</a:t>
            </a:r>
            <a:r>
              <a:rPr lang="en-US" sz="1400" dirty="0" smtClean="0"/>
              <a:t> </a:t>
            </a:r>
            <a:r>
              <a:rPr lang="en-US" sz="1400" dirty="0"/>
              <a:t>and CNRS UMR-8030, </a:t>
            </a:r>
            <a:r>
              <a:rPr lang="en-US" sz="1400" dirty="0" err="1"/>
              <a:t>Evry</a:t>
            </a:r>
            <a:r>
              <a:rPr lang="en-US" sz="1400" dirty="0"/>
              <a:t>, </a:t>
            </a:r>
            <a:r>
              <a:rPr lang="en-US" sz="1400" dirty="0" smtClean="0"/>
              <a:t>France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GTC </a:t>
            </a:r>
            <a:r>
              <a:rPr lang="en-US" sz="1400" dirty="0"/>
              <a:t>Sequencing Center, </a:t>
            </a:r>
            <a:r>
              <a:rPr lang="en-US" sz="1400" dirty="0" smtClean="0"/>
              <a:t>Waltham</a:t>
            </a:r>
            <a:r>
              <a:rPr lang="en-US" sz="1400" dirty="0"/>
              <a:t>, Mass., </a:t>
            </a:r>
            <a:r>
              <a:rPr lang="en-US" sz="1400" dirty="0" smtClean="0"/>
              <a:t>U.S.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Department </a:t>
            </a:r>
            <a:r>
              <a:rPr lang="en-US" sz="1400" dirty="0"/>
              <a:t>of Genome Analysis, </a:t>
            </a:r>
            <a:r>
              <a:rPr lang="en-US" sz="1400" dirty="0" smtClean="0"/>
              <a:t>Jena</a:t>
            </a:r>
            <a:r>
              <a:rPr lang="en-US" sz="1400" dirty="0"/>
              <a:t>, </a:t>
            </a:r>
            <a:r>
              <a:rPr lang="en-US" sz="1400" dirty="0" smtClean="0"/>
              <a:t>Germany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Beijing </a:t>
            </a:r>
            <a:r>
              <a:rPr lang="en-US" sz="1400" dirty="0"/>
              <a:t>Genomics Institute/Human Genome Center, </a:t>
            </a:r>
            <a:r>
              <a:rPr lang="en-US" sz="1400" dirty="0" smtClean="0"/>
              <a:t>Beijing</a:t>
            </a:r>
            <a:r>
              <a:rPr lang="en-US" sz="1400" dirty="0"/>
              <a:t>, </a:t>
            </a:r>
            <a:r>
              <a:rPr lang="en-US" sz="1400" dirty="0" smtClean="0"/>
              <a:t>China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/>
              <a:t>Multimegabase</a:t>
            </a:r>
            <a:r>
              <a:rPr lang="en-US" sz="1400" dirty="0" smtClean="0"/>
              <a:t> </a:t>
            </a:r>
            <a:r>
              <a:rPr lang="en-US" sz="1400" dirty="0"/>
              <a:t>Sequencing </a:t>
            </a:r>
            <a:r>
              <a:rPr lang="en-US" sz="1400" dirty="0" smtClean="0"/>
              <a:t>Center, Seattle</a:t>
            </a:r>
            <a:r>
              <a:rPr lang="en-US" sz="1400" dirty="0"/>
              <a:t>, Wash., U.S. </a:t>
            </a:r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Stanford </a:t>
            </a:r>
            <a:r>
              <a:rPr lang="en-US" sz="1400" dirty="0"/>
              <a:t>Genome Technology Center, Stanford, Calif., </a:t>
            </a:r>
            <a:r>
              <a:rPr lang="en-US" sz="1400" dirty="0" smtClean="0"/>
              <a:t>U.S.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Stanford </a:t>
            </a:r>
            <a:r>
              <a:rPr lang="en-US" sz="1400" dirty="0"/>
              <a:t>Human Genome </a:t>
            </a:r>
            <a:r>
              <a:rPr lang="en-US" sz="1400" dirty="0" smtClean="0"/>
              <a:t>Center, </a:t>
            </a:r>
            <a:r>
              <a:rPr lang="en-US" sz="1400" dirty="0"/>
              <a:t>Stanford, Calif., </a:t>
            </a:r>
            <a:r>
              <a:rPr lang="en-US" sz="1400" dirty="0" smtClean="0"/>
              <a:t>U.S.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University </a:t>
            </a:r>
            <a:r>
              <a:rPr lang="en-US" sz="1400" dirty="0"/>
              <a:t>of Washington Genome Center, Seattle, Wash., U.S. </a:t>
            </a:r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Department </a:t>
            </a:r>
            <a:r>
              <a:rPr lang="en-US" sz="1400" dirty="0"/>
              <a:t>of Molecular Biology, </a:t>
            </a:r>
            <a:r>
              <a:rPr lang="en-US" sz="1400" dirty="0" smtClean="0"/>
              <a:t>Tokyo</a:t>
            </a:r>
            <a:r>
              <a:rPr lang="en-US" sz="1400" dirty="0"/>
              <a:t>, </a:t>
            </a:r>
            <a:r>
              <a:rPr lang="en-US" sz="1400" dirty="0" smtClean="0"/>
              <a:t>Japan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University </a:t>
            </a:r>
            <a:r>
              <a:rPr lang="en-US" sz="1400" dirty="0"/>
              <a:t>of Texas Southwestern Medical Center at Dallas, Dallas, Texas, U.S</a:t>
            </a:r>
            <a:r>
              <a:rPr lang="en-US" sz="14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University </a:t>
            </a:r>
            <a:r>
              <a:rPr lang="en-US" sz="1400" dirty="0"/>
              <a:t>of Oklahoma's Advanced Center for Genome Technology, </a:t>
            </a:r>
            <a:r>
              <a:rPr lang="en-US" sz="1400" dirty="0" smtClean="0"/>
              <a:t>Norman</a:t>
            </a:r>
            <a:r>
              <a:rPr lang="en-US" sz="1400" dirty="0"/>
              <a:t>, Okla., </a:t>
            </a:r>
            <a:r>
              <a:rPr lang="en-US" sz="1400" dirty="0" smtClean="0"/>
              <a:t>U.S.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Max </a:t>
            </a:r>
            <a:r>
              <a:rPr lang="en-US" sz="1400" dirty="0"/>
              <a:t>Planck Institute for Molecular Genetics, Berlin, </a:t>
            </a:r>
            <a:r>
              <a:rPr lang="en-US" sz="1400" dirty="0" smtClean="0"/>
              <a:t>Germany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Cold </a:t>
            </a:r>
            <a:r>
              <a:rPr lang="en-US" sz="1400" dirty="0"/>
              <a:t>Spring Harbor Laboratory, </a:t>
            </a:r>
            <a:r>
              <a:rPr lang="en-US" sz="1400" dirty="0" err="1"/>
              <a:t>Lita</a:t>
            </a:r>
            <a:r>
              <a:rPr lang="en-US" sz="1400" dirty="0"/>
              <a:t> Annenberg Hazen Genome Center, Cold Spring Harbor, N.Y., </a:t>
            </a:r>
            <a:r>
              <a:rPr lang="en-US" sz="1400" dirty="0" smtClean="0"/>
              <a:t>U.S.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GBF </a:t>
            </a:r>
            <a:r>
              <a:rPr lang="en-US" sz="1400" dirty="0"/>
              <a:t>- German Research Centre for Biotechnology, </a:t>
            </a:r>
            <a:r>
              <a:rPr lang="en-US" sz="1400" dirty="0" err="1"/>
              <a:t>Braunschweig</a:t>
            </a:r>
            <a:r>
              <a:rPr lang="en-US" sz="1400" dirty="0"/>
              <a:t>, Germany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60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76" r="527" b="44250"/>
          <a:stretch/>
        </p:blipFill>
        <p:spPr>
          <a:xfrm>
            <a:off x="0" y="5885848"/>
            <a:ext cx="9144000" cy="97215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5885848"/>
            <a:ext cx="9144000" cy="972152"/>
          </a:xfrm>
          <a:prstGeom prst="rect">
            <a:avLst/>
          </a:prstGeom>
          <a:gradFill flip="none" rotWithShape="1">
            <a:gsLst>
              <a:gs pos="85000">
                <a:srgbClr val="FCFCFC">
                  <a:alpha val="90000"/>
                </a:srgbClr>
              </a:gs>
              <a:gs pos="70000">
                <a:srgbClr val="F9F9F9">
                  <a:alpha val="80000"/>
                </a:srgbClr>
              </a:gs>
              <a:gs pos="0">
                <a:schemeClr val="bg1">
                  <a:lumMod val="95000"/>
                  <a:alpha val="60000"/>
                </a:schemeClr>
              </a:gs>
              <a:gs pos="35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versity of Colorado Den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5"/>
          <a:stretch/>
        </p:blipFill>
        <p:spPr bwMode="auto">
          <a:xfrm>
            <a:off x="6269255" y="6172200"/>
            <a:ext cx="2722345" cy="63611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-16907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Sanger Sequencing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4800600" y="1828280"/>
            <a:ext cx="342900" cy="229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2133600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" y="2590800"/>
            <a:ext cx="609600" cy="84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71575" y="1917700"/>
            <a:ext cx="609600" cy="84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25496"/>
            <a:ext cx="4329209" cy="306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3948546"/>
            <a:ext cx="3686176" cy="268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335929" y="914400"/>
            <a:ext cx="2590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33550" y="545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 Template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4300" y="1002268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1975-1991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29205"/>
            <a:ext cx="2514600" cy="18192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311584" y="762000"/>
            <a:ext cx="265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 ABI Prism 3700 /3730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3175914"/>
            <a:ext cx="2657475" cy="17145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171575" y="3581400"/>
            <a:ext cx="2409825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19200" y="3657600"/>
            <a:ext cx="381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A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3657600"/>
            <a:ext cx="381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38400" y="3657600"/>
            <a:ext cx="381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71800" y="3657600"/>
            <a:ext cx="381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T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92326" y="1347236"/>
            <a:ext cx="139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1992-2000’s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429250" y="5104307"/>
            <a:ext cx="286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$300,000/machine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Sequence 50-100K </a:t>
            </a:r>
            <a:r>
              <a:rPr lang="en-US" dirty="0" err="1" smtClean="0"/>
              <a:t>bp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929</Words>
  <Application>Microsoft Office PowerPoint</Application>
  <PresentationFormat>On-screen Show (4:3)</PresentationFormat>
  <Paragraphs>261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High-throughput sequencing and big data: implications for personalized medicine?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Obesity is Complex</vt:lpstr>
      <vt:lpstr>Gene-Environment Interactions</vt:lpstr>
      <vt:lpstr>Variation in the Human Microbiome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Newsom, Sean</dc:creator>
  <cp:lastModifiedBy>Dominick</cp:lastModifiedBy>
  <cp:revision>76</cp:revision>
  <dcterms:created xsi:type="dcterms:W3CDTF">2013-02-13T00:43:42Z</dcterms:created>
  <dcterms:modified xsi:type="dcterms:W3CDTF">2013-12-11T00:59:15Z</dcterms:modified>
</cp:coreProperties>
</file>