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715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686002"/>
            <a:ext cy="3429000" cx="54866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686002"/>
            <a:ext cy="3429000" cx="54866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686002"/>
            <a:ext cy="3429000" cx="54866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686002"/>
            <a:ext cy="3429000" cx="54866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686002"/>
            <a:ext cy="3429000" cx="54866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686002"/>
            <a:ext cy="3429000" cx="54866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686002"/>
            <a:ext cy="3429000" cx="54866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686002"/>
            <a:ext cy="3429000" cx="54866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686002"/>
            <a:ext cy="3429000" cx="54866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759269" x="685800"/>
            <a:ext cy="12888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155614" x="685800"/>
            <a:ext cy="8718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28864" x="457200"/>
            <a:ext cy="952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333500" x="457200"/>
            <a:ext cy="4139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28864" x="457200"/>
            <a:ext cy="952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333500" x="457200"/>
            <a:ext cy="4139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333500" x="4692273"/>
            <a:ext cy="4139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28864" x="457200"/>
            <a:ext cy="952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895899" x="457200"/>
            <a:ext cy="5771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28864" x="457200"/>
            <a:ext cy="9524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333500" x="457200"/>
            <a:ext cy="4139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521842" x="685800"/>
            <a:ext cy="593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Constraints of Current HPC System Architectures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1876299" x="685800"/>
            <a:ext cy="34593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Michael Walker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Science Association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http://www.datascienceassn.org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/>
        </p:nvSpPr>
        <p:spPr>
          <a:xfrm>
            <a:off y="2122300" x="3876075"/>
            <a:ext cy="457200" cx="3696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/>
        </p:nvSpPr>
        <p:spPr>
          <a:xfrm>
            <a:off y="178125" x="106875"/>
            <a:ext cy="5379600" cx="8811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5250" x="225624"/>
            <a:ext cy="5524500" cx="88115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/>
        </p:nvSpPr>
        <p:spPr>
          <a:xfrm>
            <a:off y="2122300" x="3876075"/>
            <a:ext cy="457200" cx="3696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/>
        </p:nvSpPr>
        <p:spPr>
          <a:xfrm>
            <a:off y="178125" x="106875"/>
            <a:ext cy="5379600" cx="8811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Bottlenecks and Constraints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Overhead and resource consumption due to I/O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Impact of shuffle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Lack of scalability in compute terms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Lack of scalability in cluster growth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/>
        </p:nvSpPr>
        <p:spPr>
          <a:xfrm>
            <a:off y="2122300" x="3876075"/>
            <a:ext cy="457200" cx="3696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 txBox="1"/>
          <p:nvPr/>
        </p:nvSpPr>
        <p:spPr>
          <a:xfrm>
            <a:off y="178125" x="106875"/>
            <a:ext cy="5379600" cx="8811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Negative Performance Issues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Application response time (latency)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 efficiency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Scalability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Complexity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/>
        </p:nvSpPr>
        <p:spPr>
          <a:xfrm>
            <a:off y="2122300" x="3876075"/>
            <a:ext cy="457200" cx="3696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/>
        </p:nvSpPr>
        <p:spPr>
          <a:xfrm>
            <a:off y="178125" x="106875"/>
            <a:ext cy="5379600" cx="8811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>
                <a:latin typeface="Times New Roman"/>
                <a:ea typeface="Times New Roman"/>
                <a:cs typeface="Times New Roman"/>
                <a:sym typeface="Times New Roman"/>
              </a:rPr>
              <a:t>System Architecture Solution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latin typeface="Times New Roman"/>
                <a:ea typeface="Times New Roman"/>
                <a:cs typeface="Times New Roman"/>
                <a:sym typeface="Times New Roman"/>
              </a:rPr>
              <a:t>What do end users care about?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r>
              <a:rPr sz="3000" lang="en"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r>
              <a:rPr sz="30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speed - accuracy - </a:t>
            </a: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full end-to-end job time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Ease of use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latin typeface="Times New Roman"/>
                <a:ea typeface="Times New Roman"/>
                <a:cs typeface="Times New Roman"/>
                <a:sym typeface="Times New Roman"/>
              </a:rPr>
              <a:t>System efficiency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latin typeface="Times New Roman"/>
                <a:ea typeface="Times New Roman"/>
                <a:cs typeface="Times New Roman"/>
                <a:sym typeface="Times New Roman"/>
              </a:rPr>
              <a:t>ROI / TCO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/>
        </p:nvSpPr>
        <p:spPr>
          <a:xfrm>
            <a:off y="2122300" x="3876075"/>
            <a:ext cy="457200" cx="3696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y="178125" x="106875"/>
            <a:ext cy="5379600" cx="8811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>
                <a:latin typeface="Times New Roman"/>
                <a:ea typeface="Times New Roman"/>
                <a:cs typeface="Times New Roman"/>
                <a:sym typeface="Times New Roman"/>
              </a:rPr>
              <a:t>System Architecture Solution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Innovative heterogeneous systems architecture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Goal: eliminate bottlenecks of clustered systems that impact performance (especially application response time), system efficiency, scalability and complexity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/>
        </p:nvSpPr>
        <p:spPr>
          <a:xfrm>
            <a:off y="2122300" x="3876075"/>
            <a:ext cy="457200" cx="3696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/>
        </p:nvSpPr>
        <p:spPr>
          <a:xfrm>
            <a:off y="178125" x="106875"/>
            <a:ext cy="5379600" cx="8811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>
                <a:latin typeface="Times New Roman"/>
                <a:ea typeface="Times New Roman"/>
                <a:cs typeface="Times New Roman"/>
                <a:sym typeface="Times New Roman"/>
              </a:rPr>
              <a:t>System Architecture Solution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scalable, distributed system with specific architecture and design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Consisting of software and hardware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distributed applications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/>
        </p:nvSpPr>
        <p:spPr>
          <a:xfrm>
            <a:off y="2122300" x="3876075"/>
            <a:ext cy="457200" cx="3696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/>
        </p:nvSpPr>
        <p:spPr>
          <a:xfrm>
            <a:off y="178125" x="106875"/>
            <a:ext cy="5379600" cx="8811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>
                <a:latin typeface="Times New Roman"/>
                <a:ea typeface="Times New Roman"/>
                <a:cs typeface="Times New Roman"/>
                <a:sym typeface="Times New Roman"/>
              </a:rPr>
              <a:t>New System Architecture Benefits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Speed and efficiency of data processing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of existing applications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of critical in-memory database applications or other applications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Increased scalability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