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58" r:id="rId4"/>
    <p:sldId id="259" r:id="rId5"/>
    <p:sldId id="265" r:id="rId6"/>
    <p:sldId id="260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37624-0F47-7244-9C85-1E4F0DCCFE0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CE199-DFD2-8548-947C-C6F9563A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655-4477-E04F-86AC-9F6AFC3075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CE199-DFD2-8548-947C-C6F9563A85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2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7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2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5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1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34C7-F797-AC4E-9B12-017D62CFA5A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0E34D-F945-9B4C-8DF8-773FF152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Andrew.weekley@nrel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Macintosh%20HD:Users:weekley:Desktop:ioda.jart.algo.txt.doc!OLE_LINK6" TargetMode="External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019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Intelligent Outlier Detection Algorithm</a:t>
            </a:r>
            <a:endParaRPr lang="en-US" sz="2700" i="1" dirty="0"/>
          </a:p>
        </p:txBody>
      </p:sp>
      <p:pic>
        <p:nvPicPr>
          <p:cNvPr id="4" name="Content Placeholder 3" descr="2.2_jaws_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1625" r="-71625"/>
          <a:stretch>
            <a:fillRect/>
          </a:stretch>
        </p:blipFill>
        <p:spPr>
          <a:xfrm>
            <a:off x="-1778000" y="1417638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4775201" y="2578100"/>
            <a:ext cx="4183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Andrew Weekley</a:t>
            </a:r>
          </a:p>
          <a:p>
            <a:r>
              <a:rPr lang="en-US" sz="2400" dirty="0" smtClean="0"/>
              <a:t>National Renewable Energy Lab</a:t>
            </a:r>
          </a:p>
          <a:p>
            <a:r>
              <a:rPr lang="en-US" sz="2400" dirty="0" smtClean="0">
                <a:hlinkClick r:id="rId4"/>
              </a:rPr>
              <a:t>Andrew.weekley@nrel.gov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98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3366FF"/>
                </a:solidFill>
              </a:rPr>
              <a:t>Ma, J., and S. Perkins, 2003: Time-series novelty detection using one-class support vector machines. </a:t>
            </a:r>
            <a:r>
              <a:rPr lang="en-US" i="1" dirty="0">
                <a:solidFill>
                  <a:srgbClr val="3366FF"/>
                </a:solidFill>
              </a:rPr>
              <a:t>Proceedings of the International Joint Conference on Neural Networks, 2003.</a:t>
            </a:r>
            <a:r>
              <a:rPr lang="en-US" dirty="0">
                <a:solidFill>
                  <a:srgbClr val="3366FF"/>
                </a:solidFill>
              </a:rPr>
              <a:t>, Vol. 3 of, IEEE, 1741–1745</a:t>
            </a:r>
          </a:p>
          <a:p>
            <a:r>
              <a:rPr lang="en-US" dirty="0"/>
              <a:t>Weekley, R. A., R. K. Goodrich, and L. B. </a:t>
            </a:r>
            <a:r>
              <a:rPr lang="en-US" dirty="0" err="1"/>
              <a:t>Cornman</a:t>
            </a:r>
            <a:r>
              <a:rPr lang="en-US" dirty="0"/>
              <a:t>, 2003: Fuzzy Image Processing Applied to Time Series Analysis. </a:t>
            </a:r>
            <a:r>
              <a:rPr lang="en-US" i="1" dirty="0"/>
              <a:t>3rd Conference on Artificial Intelligence Applications to the Environmental Science</a:t>
            </a:r>
            <a:r>
              <a:rPr lang="en-US" dirty="0"/>
              <a:t>, Vol. 54 of, </a:t>
            </a:r>
            <a:r>
              <a:rPr lang="en-US" dirty="0" err="1"/>
              <a:t>Citeseer</a:t>
            </a:r>
            <a:r>
              <a:rPr lang="en-US" dirty="0"/>
              <a:t>, 258</a:t>
            </a:r>
          </a:p>
          <a:p>
            <a:r>
              <a:rPr lang="en-US" dirty="0"/>
              <a:t>Weekley, R. A., R. K. Goodrich, and L. B. </a:t>
            </a:r>
            <a:r>
              <a:rPr lang="en-US" dirty="0" err="1"/>
              <a:t>Cornman</a:t>
            </a:r>
            <a:r>
              <a:rPr lang="en-US" dirty="0"/>
              <a:t>, 2004a: Feature Classification for time series data. </a:t>
            </a:r>
            <a:r>
              <a:rPr lang="en-US" i="1" dirty="0"/>
              <a:t>US Patent 6,735,550</a:t>
            </a:r>
            <a:r>
              <a:rPr lang="en-US" dirty="0"/>
              <a:t>.</a:t>
            </a:r>
          </a:p>
          <a:p>
            <a:r>
              <a:rPr lang="en-US" dirty="0"/>
              <a:t>Weekley, R. A., R. K. Goodrich, and L. B. </a:t>
            </a:r>
            <a:r>
              <a:rPr lang="en-US" dirty="0" err="1"/>
              <a:t>Cornman</a:t>
            </a:r>
            <a:r>
              <a:rPr lang="en-US" dirty="0"/>
              <a:t>, 2010: An Algorithm for Classification and Outlier Detection of Time-Series Data. </a:t>
            </a:r>
            <a:r>
              <a:rPr lang="en-US" i="1" dirty="0"/>
              <a:t>Journal of Atmospheric and Oceanic Technology</a:t>
            </a:r>
            <a:r>
              <a:rPr lang="en-US" dirty="0"/>
              <a:t>, </a:t>
            </a:r>
            <a:r>
              <a:rPr lang="en-US" b="1" dirty="0"/>
              <a:t>27</a:t>
            </a:r>
            <a:r>
              <a:rPr lang="en-US" dirty="0"/>
              <a:t>, 94–107, doi:10.1175/2009JTECHA1299.1.</a:t>
            </a:r>
          </a:p>
        </p:txBody>
      </p:sp>
    </p:spTree>
    <p:extLst>
      <p:ext uri="{BB962C8B-B14F-4D97-AF65-F5344CB8AC3E}">
        <p14:creationId xmlns:p14="http://schemas.microsoft.com/office/powerpoint/2010/main" val="199186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Co-investigators</a:t>
            </a:r>
          </a:p>
          <a:p>
            <a:pPr lvl="1"/>
            <a:r>
              <a:rPr lang="en-US" dirty="0"/>
              <a:t>Kent </a:t>
            </a:r>
            <a:r>
              <a:rPr lang="en-US" dirty="0" smtClean="0"/>
              <a:t>Goodrich (CU Boulder Dep. </a:t>
            </a:r>
            <a:r>
              <a:rPr lang="en-US" smtClean="0"/>
              <a:t>of </a:t>
            </a:r>
            <a:r>
              <a:rPr lang="en-US" dirty="0" smtClean="0"/>
              <a:t>Math, NCAR)</a:t>
            </a:r>
            <a:endParaRPr lang="en-US" dirty="0"/>
          </a:p>
          <a:p>
            <a:pPr lvl="1"/>
            <a:r>
              <a:rPr lang="en-US" dirty="0"/>
              <a:t>Larry </a:t>
            </a:r>
            <a:r>
              <a:rPr lang="en-US" dirty="0" err="1" smtClean="0"/>
              <a:t>Cornman</a:t>
            </a:r>
            <a:r>
              <a:rPr lang="en-US" dirty="0" smtClean="0"/>
              <a:t> (NCAR)</a:t>
            </a:r>
            <a:endParaRPr lang="en-US" dirty="0"/>
          </a:p>
          <a:p>
            <a:r>
              <a:rPr lang="en-US" dirty="0" smtClean="0"/>
              <a:t>Work </a:t>
            </a:r>
            <a:r>
              <a:rPr lang="en-US" dirty="0"/>
              <a:t>originally funded by the National Center for Atmospheric Research</a:t>
            </a:r>
          </a:p>
          <a:p>
            <a:r>
              <a:rPr lang="en-US" dirty="0" smtClean="0"/>
              <a:t>Work performed while employed by NCAR</a:t>
            </a:r>
          </a:p>
        </p:txBody>
      </p:sp>
    </p:spTree>
    <p:extLst>
      <p:ext uri="{BB962C8B-B14F-4D97-AF65-F5344CB8AC3E}">
        <p14:creationId xmlns:p14="http://schemas.microsoft.com/office/powerpoint/2010/main" val="312848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.1.ioda.v3_3.revB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60" y="762000"/>
            <a:ext cx="4956679" cy="5816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1600"/>
            <a:ext cx="8229600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Cases studied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815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Confidence</a:t>
            </a:r>
            <a:endParaRPr lang="en-US" dirty="0"/>
          </a:p>
        </p:txBody>
      </p:sp>
      <p:pic>
        <p:nvPicPr>
          <p:cNvPr id="4" name="Content Placeholder 3" descr="fig.4.ioda.v3_3.revB.eps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37" r="-719"/>
          <a:stretch/>
        </p:blipFill>
        <p:spPr>
          <a:xfrm>
            <a:off x="2560578" y="863600"/>
            <a:ext cx="4129965" cy="5664200"/>
          </a:xfrm>
        </p:spPr>
      </p:pic>
    </p:spTree>
    <p:extLst>
      <p:ext uri="{BB962C8B-B14F-4D97-AF65-F5344CB8AC3E}">
        <p14:creationId xmlns:p14="http://schemas.microsoft.com/office/powerpoint/2010/main" val="345160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Suspect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Humans can identify </a:t>
            </a:r>
            <a:r>
              <a:rPr lang="en-US" dirty="0" smtClean="0"/>
              <a:t>suspect data </a:t>
            </a:r>
            <a:r>
              <a:rPr lang="en-US" dirty="0"/>
              <a:t>in a time series with little or no information</a:t>
            </a:r>
          </a:p>
          <a:p>
            <a:r>
              <a:rPr lang="en-US" dirty="0" smtClean="0"/>
              <a:t>Finding suspect data with a computer may involve calculating a statistic</a:t>
            </a:r>
          </a:p>
          <a:p>
            <a:r>
              <a:rPr lang="en-US" dirty="0"/>
              <a:t>T</a:t>
            </a:r>
            <a:r>
              <a:rPr lang="en-US" dirty="0" smtClean="0"/>
              <a:t>he statistic may be used to identify the suspect data</a:t>
            </a:r>
          </a:p>
          <a:p>
            <a:r>
              <a:rPr lang="en-US" dirty="0" smtClean="0"/>
              <a:t>But the suspect data corrupts the statistic</a:t>
            </a:r>
          </a:p>
          <a:p>
            <a:r>
              <a:rPr lang="en-US" dirty="0" smtClean="0"/>
              <a:t>And depending on the situation the statistic may not identify </a:t>
            </a:r>
            <a:r>
              <a:rPr lang="en-US" smtClean="0"/>
              <a:t>the </a:t>
            </a:r>
            <a:r>
              <a:rPr lang="en-US" smtClean="0"/>
              <a:t>suspect data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4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537" y="431800"/>
            <a:ext cx="71005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Scatter Plot of Y(t</a:t>
            </a:r>
            <a:r>
              <a:rPr lang="en-US" sz="4400" baseline="-25000" dirty="0"/>
              <a:t>2</a:t>
            </a:r>
            <a:r>
              <a:rPr lang="en-US" sz="4400" dirty="0" smtClean="0"/>
              <a:t>) vs. Y(t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70000" y="1930400"/>
            <a:ext cx="6388100" cy="3530600"/>
            <a:chOff x="2368550" y="1295400"/>
            <a:chExt cx="6388100" cy="3530600"/>
          </a:xfrm>
        </p:grpSpPr>
        <p:graphicFrame>
          <p:nvGraphicFramePr>
            <p:cNvPr id="24578" name="Object 2"/>
            <p:cNvGraphicFramePr>
              <a:graphicFrameLocks noChangeAspect="1"/>
            </p:cNvGraphicFramePr>
            <p:nvPr/>
          </p:nvGraphicFramePr>
          <p:xfrm>
            <a:off x="2368550" y="1295400"/>
            <a:ext cx="6388100" cy="353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Document" r:id="rId4" imgW="6388100" imgH="3530600" progId="Word.Document.12">
                    <p:link updateAutomatic="1"/>
                  </p:oleObj>
                </mc:Choice>
                <mc:Fallback>
                  <p:oleObj name="Document" r:id="rId4" imgW="6388100" imgH="3530600" progId="Word.Document.12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8550" y="1295400"/>
                          <a:ext cx="6388100" cy="353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841750" y="1295400"/>
              <a:ext cx="3968750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36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062"/>
          </a:xfrm>
        </p:spPr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dirty="0" smtClean="0"/>
              <a:t>ptimal clusters</a:t>
            </a:r>
            <a:endParaRPr lang="en-US" dirty="0"/>
          </a:p>
        </p:txBody>
      </p:sp>
      <p:pic>
        <p:nvPicPr>
          <p:cNvPr id="4" name="Content Placeholder 3" descr="fig.3.ioda.v3_3.revB.eps"/>
          <p:cNvPicPr>
            <a:picLocks noGrp="1" noChangeAspect="1"/>
          </p:cNvPicPr>
          <p:nvPr>
            <p:ph idx="1"/>
          </p:nvPr>
        </p:nvPicPr>
        <p:blipFill>
          <a:blip r:embed="rId2"/>
          <a:srcRect l="-65033" r="-65033"/>
          <a:stretch>
            <a:fillRect/>
          </a:stretch>
        </p:blipFill>
        <p:spPr>
          <a:xfrm>
            <a:off x="-1574889" y="990600"/>
            <a:ext cx="9499689" cy="5511800"/>
          </a:xfrm>
        </p:spPr>
      </p:pic>
      <p:sp>
        <p:nvSpPr>
          <p:cNvPr id="5" name="TextBox 4"/>
          <p:cNvSpPr txBox="1"/>
          <p:nvPr/>
        </p:nvSpPr>
        <p:spPr>
          <a:xfrm>
            <a:off x="5359400" y="1231900"/>
            <a:ext cx="3530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optimal clusters in time domain and delay space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build a “feature” in the time domain from optimal clusters in the time domain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drop-out and non-stationary cases have two optimal clusters in delay space, but distinct representations in the time domain.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nominal, block and uniform cases have single clusters in delay space but distinct representations in the time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Confidence</a:t>
            </a:r>
            <a:endParaRPr lang="en-US" dirty="0"/>
          </a:p>
        </p:txBody>
      </p:sp>
      <p:pic>
        <p:nvPicPr>
          <p:cNvPr id="4" name="Content Placeholder 3" descr="fig.4.ioda.v3_3.revB.eps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37" r="-719"/>
          <a:stretch/>
        </p:blipFill>
        <p:spPr>
          <a:xfrm>
            <a:off x="2560578" y="863600"/>
            <a:ext cx="4129965" cy="5664200"/>
          </a:xfrm>
        </p:spPr>
      </p:pic>
    </p:spTree>
    <p:extLst>
      <p:ext uri="{BB962C8B-B14F-4D97-AF65-F5344CB8AC3E}">
        <p14:creationId xmlns:p14="http://schemas.microsoft.com/office/powerpoint/2010/main" val="194476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example</a:t>
            </a:r>
            <a:endParaRPr lang="en-US" dirty="0"/>
          </a:p>
        </p:txBody>
      </p:sp>
      <p:pic>
        <p:nvPicPr>
          <p:cNvPr id="4" name="Content Placeholder 3" descr="fig.11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9" r="-1079"/>
          <a:stretch/>
        </p:blipFill>
        <p:spPr>
          <a:xfrm>
            <a:off x="2897466" y="1814856"/>
            <a:ext cx="5776466" cy="4233355"/>
          </a:xfrm>
        </p:spPr>
      </p:pic>
      <p:sp>
        <p:nvSpPr>
          <p:cNvPr id="3" name="TextBox 2"/>
          <p:cNvSpPr txBox="1"/>
          <p:nvPr/>
        </p:nvSpPr>
        <p:spPr>
          <a:xfrm>
            <a:off x="457200" y="1680978"/>
            <a:ext cx="2664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Identified a set of feature vectors which could be used in a machine learning algorithm such as SVM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Build a training data set using simulated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4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416</Words>
  <Application>Microsoft Macintosh PowerPoint</Application>
  <PresentationFormat>On-screen Show (4:3)</PresentationFormat>
  <Paragraphs>39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Macintosh HD:Users:weekley:Desktop:ioda.jart.algo.txt.doc!OLE_LINK6</vt:lpstr>
      <vt:lpstr>Intelligent Outlier Detection Algorithm</vt:lpstr>
      <vt:lpstr>Acknowledgments</vt:lpstr>
      <vt:lpstr>PowerPoint Presentation</vt:lpstr>
      <vt:lpstr>Final Confidence</vt:lpstr>
      <vt:lpstr>Finding Suspect Data </vt:lpstr>
      <vt:lpstr>PowerPoint Presentation</vt:lpstr>
      <vt:lpstr>Optimal clusters</vt:lpstr>
      <vt:lpstr>Final Confidence</vt:lpstr>
      <vt:lpstr>Simulated example</vt:lpstr>
      <vt:lpstr>References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Outlier Detection Algorithm</dc:title>
  <dc:creator>NREL</dc:creator>
  <cp:lastModifiedBy>NREL</cp:lastModifiedBy>
  <cp:revision>17</cp:revision>
  <dcterms:created xsi:type="dcterms:W3CDTF">2015-01-13T16:14:57Z</dcterms:created>
  <dcterms:modified xsi:type="dcterms:W3CDTF">2015-02-20T19:13:31Z</dcterms:modified>
</cp:coreProperties>
</file>