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84" r:id="rId5"/>
    <p:sldId id="259" r:id="rId6"/>
    <p:sldId id="265" r:id="rId7"/>
    <p:sldId id="266" r:id="rId8"/>
    <p:sldId id="267" r:id="rId9"/>
    <p:sldId id="269" r:id="rId10"/>
    <p:sldId id="270" r:id="rId11"/>
    <p:sldId id="279" r:id="rId12"/>
    <p:sldId id="280" r:id="rId13"/>
    <p:sldId id="281" r:id="rId14"/>
    <p:sldId id="282" r:id="rId15"/>
    <p:sldId id="283" r:id="rId16"/>
    <p:sldId id="263" r:id="rId17"/>
    <p:sldId id="276" r:id="rId18"/>
    <p:sldId id="277" r:id="rId19"/>
    <p:sldId id="285" r:id="rId20"/>
    <p:sldId id="278" r:id="rId21"/>
    <p:sldId id="286" r:id="rId22"/>
    <p:sldId id="28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image" Target="../media/image9.wmf"/><Relationship Id="rId3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Relationship Id="rId2" Type="http://schemas.openxmlformats.org/officeDocument/2006/relationships/image" Target="../media/image11.wmf"/><Relationship Id="rId3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0.e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11.wmf"/><Relationship Id="rId7" Type="http://schemas.openxmlformats.org/officeDocument/2006/relationships/oleObject" Target="../embeddings/oleObject11.bin"/><Relationship Id="rId8" Type="http://schemas.openxmlformats.org/officeDocument/2006/relationships/image" Target="../media/image12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9.wmf"/><Relationship Id="rId7" Type="http://schemas.openxmlformats.org/officeDocument/2006/relationships/oleObject" Target="../embeddings/oleObject8.bin"/><Relationship Id="rId8" Type="http://schemas.openxmlformats.org/officeDocument/2006/relationships/image" Target="../media/image10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Spatial-Temporal Models in </a:t>
            </a:r>
            <a:r>
              <a:rPr lang="en-US" dirty="0"/>
              <a:t>Location Prediction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Jingjing Wang</a:t>
            </a:r>
          </a:p>
          <a:p>
            <a:r>
              <a:rPr lang="en-US" dirty="0" smtClean="0"/>
              <a:t>03/29/12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552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4621039"/>
              </p:ext>
            </p:extLst>
          </p:nvPr>
        </p:nvGraphicFramePr>
        <p:xfrm>
          <a:off x="1827213" y="3284538"/>
          <a:ext cx="574992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7" name="Visio" r:id="rId3" imgW="5749747" imgH="657758" progId="Visio.Drawing.11">
                  <p:embed/>
                </p:oleObj>
              </mc:Choice>
              <mc:Fallback>
                <p:oleObj name="Visio" r:id="rId3" imgW="5749747" imgH="65775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7213" y="3284538"/>
                        <a:ext cx="5749925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349250" y="233363"/>
            <a:ext cx="8686800" cy="747712"/>
          </a:xfrm>
        </p:spPr>
        <p:txBody>
          <a:bodyPr>
            <a:normAutofit fontScale="90000"/>
          </a:bodyPr>
          <a:lstStyle/>
          <a:p>
            <a:r>
              <a:rPr lang="en-AU"/>
              <a:t>Query Processing : Distant Future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685800" y="1484313"/>
            <a:ext cx="8062913" cy="518477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 smtClean="0"/>
              <a:t>Backward algorithm ( </a:t>
            </a:r>
            <a:r>
              <a:rPr lang="en-AU" sz="2000" dirty="0" smtClean="0"/>
              <a:t>When</a:t>
            </a:r>
            <a:r>
              <a:rPr lang="en-AU" dirty="0" smtClean="0"/>
              <a:t>                  )</a:t>
            </a:r>
          </a:p>
          <a:p>
            <a:pPr lvl="1"/>
            <a:r>
              <a:rPr lang="en-AU" dirty="0" smtClean="0">
                <a:solidFill>
                  <a:schemeClr val="accent2"/>
                </a:solidFill>
              </a:rPr>
              <a:t>The recent movements </a:t>
            </a:r>
            <a:r>
              <a:rPr lang="en-AU" altLang="zh-CN" dirty="0" smtClean="0">
                <a:solidFill>
                  <a:schemeClr val="accent2"/>
                </a:solidFill>
              </a:rPr>
              <a:t>are not so important for prediction</a:t>
            </a:r>
          </a:p>
          <a:p>
            <a:pPr lvl="1"/>
            <a:endParaRPr lang="en-AU" dirty="0" smtClean="0"/>
          </a:p>
          <a:p>
            <a:r>
              <a:rPr lang="en-AU" dirty="0" smtClean="0"/>
              <a:t>Candidate filtering</a:t>
            </a:r>
          </a:p>
          <a:p>
            <a:endParaRPr lang="en-AU" dirty="0" smtClean="0"/>
          </a:p>
          <a:p>
            <a:pPr lvl="1"/>
            <a:endParaRPr lang="en-AU" dirty="0" smtClean="0"/>
          </a:p>
          <a:p>
            <a:pPr lvl="1"/>
            <a:endParaRPr lang="en-AU" dirty="0" smtClean="0"/>
          </a:p>
          <a:p>
            <a:endParaRPr lang="en-AU" dirty="0" smtClean="0"/>
          </a:p>
          <a:p>
            <a:pPr lvl="2"/>
            <a:endParaRPr lang="en-AU" dirty="0" smtClean="0"/>
          </a:p>
          <a:p>
            <a:pPr lvl="2"/>
            <a:endParaRPr lang="en-AU" dirty="0" smtClean="0"/>
          </a:p>
          <a:p>
            <a:r>
              <a:rPr lang="en-AU" dirty="0" smtClean="0"/>
              <a:t>Ranking candidates</a:t>
            </a:r>
          </a:p>
          <a:p>
            <a:pPr lvl="1"/>
            <a:r>
              <a:rPr lang="en-AU" dirty="0" smtClean="0"/>
              <a:t>( </a:t>
            </a:r>
            <a:r>
              <a:rPr lang="en-AU" i="1" dirty="0" smtClean="0">
                <a:latin typeface="Times New Roman" charset="0"/>
              </a:rPr>
              <a:t>Sim</a:t>
            </a:r>
            <a:r>
              <a:rPr lang="en-AU" dirty="0" smtClean="0"/>
              <a:t>(premise) x penalty + </a:t>
            </a:r>
            <a:r>
              <a:rPr lang="en-AU" i="1" dirty="0" smtClean="0">
                <a:latin typeface="Times New Roman" charset="0"/>
              </a:rPr>
              <a:t>Sim</a:t>
            </a:r>
            <a:r>
              <a:rPr lang="en-AU" dirty="0" smtClean="0"/>
              <a:t>(consequence) ) x </a:t>
            </a:r>
            <a:r>
              <a:rPr lang="en-AU" i="1" dirty="0" smtClean="0"/>
              <a:t>confidence</a:t>
            </a:r>
          </a:p>
          <a:p>
            <a:pPr lvl="1"/>
            <a:r>
              <a:rPr lang="en-AU" dirty="0" smtClean="0">
                <a:solidFill>
                  <a:srgbClr val="FF3300"/>
                </a:solidFill>
              </a:rPr>
              <a:t>As the query time      , the importance of recent movements</a:t>
            </a:r>
            <a:endParaRPr lang="en-AU" dirty="0">
              <a:solidFill>
                <a:srgbClr val="FF3300"/>
              </a:solidFill>
            </a:endParaRPr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24095306"/>
              </p:ext>
            </p:extLst>
          </p:nvPr>
        </p:nvGraphicFramePr>
        <p:xfrm>
          <a:off x="4572000" y="1524000"/>
          <a:ext cx="100806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8" name="Equation" r:id="rId5" imgW="634680" imgH="241200" progId="Equation.3">
                  <p:embed/>
                </p:oleObj>
              </mc:Choice>
              <mc:Fallback>
                <p:oleObj name="Equation" r:id="rId5" imgW="6346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524000"/>
                        <a:ext cx="1008063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3333750" y="4005263"/>
            <a:ext cx="2520950" cy="0"/>
            <a:chOff x="2018" y="2478"/>
            <a:chExt cx="1588" cy="0"/>
          </a:xfrm>
        </p:grpSpPr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2018" y="2478"/>
              <a:ext cx="22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3379" y="2478"/>
              <a:ext cx="22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2830513" y="4581525"/>
            <a:ext cx="3600450" cy="0"/>
            <a:chOff x="1701" y="2841"/>
            <a:chExt cx="2268" cy="0"/>
          </a:xfrm>
        </p:grpSpPr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1701" y="2841"/>
              <a:ext cx="5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3742" y="2841"/>
              <a:ext cx="22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1893888" y="4868863"/>
            <a:ext cx="4537075" cy="0"/>
            <a:chOff x="1111" y="3022"/>
            <a:chExt cx="2858" cy="0"/>
          </a:xfrm>
        </p:grpSpPr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1111" y="3022"/>
              <a:ext cx="454" cy="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3742" y="3022"/>
              <a:ext cx="227" cy="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3333750" y="4292600"/>
            <a:ext cx="3097213" cy="0"/>
            <a:chOff x="2018" y="2659"/>
            <a:chExt cx="1951" cy="0"/>
          </a:xfrm>
        </p:grpSpPr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2018" y="2659"/>
              <a:ext cx="227" cy="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3742" y="2659"/>
              <a:ext cx="227" cy="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6070600" y="3213100"/>
            <a:ext cx="358775" cy="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6070600" y="4005263"/>
            <a:ext cx="358775" cy="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6070600" y="4292600"/>
            <a:ext cx="358775" cy="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6075363" y="4581525"/>
            <a:ext cx="358775" cy="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5499100" y="3213100"/>
            <a:ext cx="1441450" cy="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AutoShape 23"/>
          <p:cNvSpPr>
            <a:spLocks noChangeArrowheads="1"/>
          </p:cNvSpPr>
          <p:nvPr/>
        </p:nvSpPr>
        <p:spPr bwMode="auto">
          <a:xfrm rot="5400000">
            <a:off x="8341519" y="5679281"/>
            <a:ext cx="215900" cy="287338"/>
          </a:xfrm>
          <a:prstGeom prst="rightArrow">
            <a:avLst>
              <a:gd name="adj1" fmla="val 34389"/>
              <a:gd name="adj2" fmla="val 48981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" name="AutoShape 24"/>
          <p:cNvSpPr>
            <a:spLocks noChangeArrowheads="1"/>
          </p:cNvSpPr>
          <p:nvPr/>
        </p:nvSpPr>
        <p:spPr bwMode="auto">
          <a:xfrm rot="16200000" flipV="1">
            <a:off x="3617912" y="5678487"/>
            <a:ext cx="215900" cy="288925"/>
          </a:xfrm>
          <a:prstGeom prst="rightArrow">
            <a:avLst>
              <a:gd name="adj1" fmla="val 34389"/>
              <a:gd name="adj2" fmla="val 48981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aphicFrame>
        <p:nvGraphicFramePr>
          <p:cNvPr id="27" name="Object 25"/>
          <p:cNvGraphicFramePr>
            <a:graphicFrameLocks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479385380"/>
              </p:ext>
            </p:extLst>
          </p:nvPr>
        </p:nvGraphicFramePr>
        <p:xfrm>
          <a:off x="4384675" y="2616200"/>
          <a:ext cx="2563813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9" name="Equation" r:id="rId7" imgW="1536480" imgH="253800" progId="Equation.3">
                  <p:embed/>
                </p:oleObj>
              </mc:Choice>
              <mc:Fallback>
                <p:oleObj name="Equation" r:id="rId7" imgW="1536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4675" y="2616200"/>
                        <a:ext cx="2563813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6629400" y="2667000"/>
            <a:ext cx="431800" cy="360362"/>
          </a:xfrm>
          <a:prstGeom prst="rect">
            <a:avLst/>
          </a:prstGeom>
          <a:solidFill>
            <a:srgbClr val="99CCFF">
              <a:alpha val="39000"/>
            </a:srgbClr>
          </a:solidFill>
          <a:ln w="38100">
            <a:solidFill>
              <a:srgbClr val="00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>
            <a:off x="5508625" y="3213100"/>
            <a:ext cx="1441450" cy="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930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8.33333E-7 -2.79371E-6 L -8.33333E-7 0.11541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07407E-6 L -8.33333E-7 0.0419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07407E-6 L -8.33333E-7 0.0419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07407E-6 L -8.33333E-7 0.0419 " pathEditMode="relative" rAng="0" ptsTypes="AA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79371E-6 L -8.33333E-7 0.11541 " pathEditMode="relative" rAng="0" ptsTypes="AA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8" grpId="0" animBg="1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NextPlace</a:t>
            </a:r>
            <a:r>
              <a:rPr lang="en-US" dirty="0"/>
              <a:t>: A </a:t>
            </a:r>
            <a:r>
              <a:rPr lang="en-US" dirty="0" err="1"/>
              <a:t>Spatio</a:t>
            </a:r>
            <a:r>
              <a:rPr lang="en-US" dirty="0"/>
              <a:t>-temporal Prediction Framework for Pervasive Systems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main </a:t>
            </a:r>
            <a:r>
              <a:rPr lang="en-US" dirty="0" smtClean="0"/>
              <a:t>idea</a:t>
            </a:r>
            <a:r>
              <a:rPr lang="en-US" dirty="0" smtClean="0"/>
              <a:t>: </a:t>
            </a:r>
            <a:r>
              <a:rPr lang="en-US" dirty="0" smtClean="0"/>
              <a:t>human </a:t>
            </a:r>
            <a:r>
              <a:rPr lang="en-US" dirty="0"/>
              <a:t>behavior </a:t>
            </a:r>
            <a:r>
              <a:rPr lang="en-US" dirty="0" smtClean="0"/>
              <a:t>is strongly </a:t>
            </a:r>
            <a:r>
              <a:rPr lang="en-US" dirty="0"/>
              <a:t>determined by </a:t>
            </a:r>
            <a:r>
              <a:rPr lang="en-US" b="1" dirty="0">
                <a:solidFill>
                  <a:srgbClr val="4F81BD"/>
                </a:solidFill>
              </a:rPr>
              <a:t>daily patterns</a:t>
            </a:r>
          </a:p>
          <a:p>
            <a:r>
              <a:rPr lang="en-US" dirty="0" smtClean="0"/>
              <a:t>User </a:t>
            </a:r>
            <a:r>
              <a:rPr lang="en-US" dirty="0"/>
              <a:t>location prediction based on nonlinear </a:t>
            </a:r>
            <a:r>
              <a:rPr lang="en-US" dirty="0">
                <a:solidFill>
                  <a:srgbClr val="4F81BD"/>
                </a:solidFill>
              </a:rPr>
              <a:t>time series analysis </a:t>
            </a:r>
            <a:r>
              <a:rPr lang="en-US" dirty="0"/>
              <a:t>of visits that users pay to their most signiﬁcant </a:t>
            </a:r>
            <a:r>
              <a:rPr lang="en-US" dirty="0" smtClean="0"/>
              <a:t>locations</a:t>
            </a:r>
            <a:endParaRPr lang="en-US" dirty="0"/>
          </a:p>
          <a:p>
            <a:r>
              <a:rPr lang="en-US" dirty="0"/>
              <a:t>E</a:t>
            </a:r>
            <a:r>
              <a:rPr lang="en-US" dirty="0" smtClean="0"/>
              <a:t>stimates </a:t>
            </a:r>
            <a:r>
              <a:rPr lang="en-US" dirty="0"/>
              <a:t>the time of the future visits and expected residence time </a:t>
            </a:r>
            <a:r>
              <a:rPr lang="en-US" dirty="0" smtClean="0"/>
              <a:t>in those locations, based on this , prediction locations at certain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968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Signiﬁcant Places Extraction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Weighted Gaussian distribution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590800"/>
            <a:ext cx="7048500" cy="334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104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User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</a:t>
            </a:r>
            <a:r>
              <a:rPr lang="en-US" dirty="0"/>
              <a:t>each </a:t>
            </a:r>
            <a:r>
              <a:rPr lang="en-US" dirty="0" smtClean="0"/>
              <a:t>location, </a:t>
            </a:r>
            <a:r>
              <a:rPr lang="en-US" dirty="0"/>
              <a:t>try to predict when the next </a:t>
            </a:r>
            <a:r>
              <a:rPr lang="en-US" dirty="0" smtClean="0"/>
              <a:t>visits will </a:t>
            </a:r>
            <a:r>
              <a:rPr lang="en-US" dirty="0"/>
              <a:t>take place and for how long they will </a:t>
            </a:r>
            <a:r>
              <a:rPr lang="en-US" dirty="0" smtClean="0"/>
              <a:t>last</a:t>
            </a:r>
          </a:p>
          <a:p>
            <a:r>
              <a:rPr lang="en-US" dirty="0" smtClean="0"/>
              <a:t>The predictions obtained </a:t>
            </a:r>
            <a:r>
              <a:rPr lang="en-US" dirty="0"/>
              <a:t>for different locations </a:t>
            </a:r>
            <a:r>
              <a:rPr lang="en-US" dirty="0" smtClean="0"/>
              <a:t>are </a:t>
            </a:r>
            <a:r>
              <a:rPr lang="en-US" dirty="0"/>
              <a:t>analyzed, in order to produce a unique prediction </a:t>
            </a:r>
            <a:r>
              <a:rPr lang="en-US" dirty="0" smtClean="0"/>
              <a:t>of where </a:t>
            </a:r>
            <a:r>
              <a:rPr lang="en-US" dirty="0"/>
              <a:t>the user will be at a given future instant of time</a:t>
            </a:r>
          </a:p>
        </p:txBody>
      </p:sp>
    </p:spTree>
    <p:extLst>
      <p:ext uri="{BB962C8B-B14F-4D97-AF65-F5344CB8AC3E}">
        <p14:creationId xmlns:p14="http://schemas.microsoft.com/office/powerpoint/2010/main" val="1342924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Predict next timestamp and residence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User history</a:t>
            </a:r>
            <a:r>
              <a:rPr lang="en-US" dirty="0" smtClean="0">
                <a:sym typeface="Wingdings"/>
              </a:rPr>
              <a:t>:</a:t>
            </a:r>
          </a:p>
          <a:p>
            <a:pPr lvl="1"/>
            <a:r>
              <a:rPr lang="en-US" dirty="0" smtClean="0">
                <a:sym typeface="Wingdings"/>
              </a:rPr>
              <a:t> (start time; duration)</a:t>
            </a:r>
            <a:endParaRPr lang="en-US" dirty="0" smtClean="0"/>
          </a:p>
          <a:p>
            <a:pPr lvl="1"/>
            <a:r>
              <a:rPr lang="cs-CZ" dirty="0"/>
              <a:t>((t1; d1);(t2; d2); </a:t>
            </a:r>
            <a:r>
              <a:rPr lang="cs-CZ" dirty="0" smtClean="0"/>
              <a:t>... </a:t>
            </a:r>
            <a:r>
              <a:rPr lang="cs-CZ" dirty="0"/>
              <a:t>;(</a:t>
            </a:r>
            <a:r>
              <a:rPr lang="cs-CZ" dirty="0" err="1"/>
              <a:t>tn</a:t>
            </a:r>
            <a:r>
              <a:rPr lang="cs-CZ" dirty="0"/>
              <a:t>; </a:t>
            </a:r>
            <a:r>
              <a:rPr lang="cs-CZ" dirty="0" err="1"/>
              <a:t>dn</a:t>
            </a:r>
            <a:r>
              <a:rPr lang="cs-CZ" dirty="0"/>
              <a:t>)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Search</a:t>
            </a:r>
            <a:r>
              <a:rPr lang="cs-CZ" dirty="0" smtClean="0"/>
              <a:t> </a:t>
            </a:r>
            <a:r>
              <a:rPr lang="cs-CZ" dirty="0"/>
              <a:t>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</a:t>
            </a:r>
            <a:r>
              <a:rPr lang="cs-CZ" dirty="0" err="1"/>
              <a:t>series</a:t>
            </a:r>
            <a:r>
              <a:rPr lang="cs-CZ" dirty="0"/>
              <a:t> C </a:t>
            </a:r>
            <a:r>
              <a:rPr lang="cs-CZ" dirty="0" err="1"/>
              <a:t>sequences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m </a:t>
            </a:r>
            <a:r>
              <a:rPr lang="cs-CZ" dirty="0" err="1"/>
              <a:t>consecutive</a:t>
            </a:r>
            <a:r>
              <a:rPr lang="cs-CZ" dirty="0"/>
              <a:t> </a:t>
            </a:r>
            <a:r>
              <a:rPr lang="cs-CZ" dirty="0" err="1"/>
              <a:t>values</a:t>
            </a:r>
            <a:r>
              <a:rPr lang="cs-CZ" dirty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/>
              <a:t>are </a:t>
            </a:r>
            <a:r>
              <a:rPr lang="cs-CZ" dirty="0" err="1"/>
              <a:t>closely</a:t>
            </a:r>
            <a:r>
              <a:rPr lang="cs-CZ" dirty="0"/>
              <a:t> </a:t>
            </a:r>
            <a:r>
              <a:rPr lang="cs-CZ" dirty="0" err="1"/>
              <a:t>similar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last m </a:t>
            </a:r>
            <a:r>
              <a:rPr lang="cs-CZ" dirty="0" err="1" smtClean="0"/>
              <a:t>values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/>
              <a:t>next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</a:t>
            </a:r>
            <a:r>
              <a:rPr lang="cs-CZ" dirty="0" err="1"/>
              <a:t>series</a:t>
            </a:r>
            <a:r>
              <a:rPr lang="cs-CZ" dirty="0"/>
              <a:t> C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estimated</a:t>
            </a:r>
            <a:r>
              <a:rPr lang="cs-CZ" dirty="0"/>
              <a:t> by </a:t>
            </a:r>
            <a:r>
              <a:rPr lang="cs-CZ" dirty="0" err="1"/>
              <a:t>averaging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values</a:t>
            </a:r>
            <a:r>
              <a:rPr lang="cs-CZ" dirty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follow</a:t>
            </a:r>
            <a:r>
              <a:rPr lang="cs-CZ" dirty="0" smtClean="0"/>
              <a:t> </a:t>
            </a:r>
            <a:r>
              <a:rPr lang="cs-CZ" dirty="0" err="1"/>
              <a:t>each</a:t>
            </a:r>
            <a:r>
              <a:rPr lang="cs-CZ" dirty="0"/>
              <a:t> </a:t>
            </a:r>
            <a:r>
              <a:rPr lang="cs-CZ" dirty="0" err="1"/>
              <a:t>found</a:t>
            </a:r>
            <a:r>
              <a:rPr lang="cs-CZ" dirty="0"/>
              <a:t> </a:t>
            </a:r>
            <a:r>
              <a:rPr lang="cs-CZ" dirty="0" err="1" smtClean="0"/>
              <a:t>sequence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d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computed</a:t>
            </a:r>
            <a:r>
              <a:rPr lang="cs-CZ" dirty="0" smtClean="0"/>
              <a:t> </a:t>
            </a:r>
            <a:r>
              <a:rPr lang="cs-CZ" dirty="0" err="1" smtClean="0"/>
              <a:t>similiarly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0044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 next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 </a:t>
            </a:r>
            <a:r>
              <a:rPr lang="en-US" dirty="0"/>
              <a:t>each </a:t>
            </a:r>
            <a:r>
              <a:rPr lang="en-US" dirty="0" smtClean="0"/>
              <a:t>location, predict the </a:t>
            </a:r>
            <a:r>
              <a:rPr lang="en-US" dirty="0"/>
              <a:t>sequence of the next k visits (starting with k = 1) </a:t>
            </a:r>
            <a:r>
              <a:rPr lang="en-US" dirty="0" smtClean="0"/>
              <a:t>. Then a </a:t>
            </a:r>
            <a:r>
              <a:rPr lang="en-US" dirty="0"/>
              <a:t>global sequence of all predicted visits (loc1; t1; d1); </a:t>
            </a:r>
            <a:r>
              <a:rPr lang="en-US" dirty="0" smtClean="0"/>
              <a:t>… </a:t>
            </a:r>
            <a:r>
              <a:rPr lang="en-US" dirty="0"/>
              <a:t>;(</a:t>
            </a:r>
            <a:r>
              <a:rPr lang="en-US" dirty="0" err="1"/>
              <a:t>locn</a:t>
            </a:r>
            <a:r>
              <a:rPr lang="en-US" dirty="0"/>
              <a:t>; </a:t>
            </a:r>
            <a:r>
              <a:rPr lang="en-US" dirty="0" err="1"/>
              <a:t>tn</a:t>
            </a:r>
            <a:r>
              <a:rPr lang="en-US" dirty="0"/>
              <a:t>; </a:t>
            </a:r>
            <a:r>
              <a:rPr lang="en-US" dirty="0" err="1"/>
              <a:t>dn</a:t>
            </a:r>
            <a:r>
              <a:rPr lang="en-US" dirty="0" smtClean="0"/>
              <a:t>) is created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If </a:t>
            </a:r>
            <a:r>
              <a:rPr lang="en-US" dirty="0">
                <a:solidFill>
                  <a:srgbClr val="000000"/>
                </a:solidFill>
              </a:rPr>
              <a:t>there is a prediction (</a:t>
            </a:r>
            <a:r>
              <a:rPr lang="en-US" dirty="0" smtClean="0">
                <a:solidFill>
                  <a:srgbClr val="000000"/>
                </a:solidFill>
              </a:rPr>
              <a:t>loci; </a:t>
            </a:r>
            <a:r>
              <a:rPr lang="en-US" dirty="0" err="1" smtClean="0">
                <a:solidFill>
                  <a:srgbClr val="000000"/>
                </a:solidFill>
              </a:rPr>
              <a:t>ti</a:t>
            </a:r>
            <a:r>
              <a:rPr lang="en-US" dirty="0" smtClean="0">
                <a:solidFill>
                  <a:srgbClr val="000000"/>
                </a:solidFill>
              </a:rPr>
              <a:t>; </a:t>
            </a:r>
            <a:r>
              <a:rPr lang="en-US" dirty="0">
                <a:solidFill>
                  <a:srgbClr val="000000"/>
                </a:solidFill>
              </a:rPr>
              <a:t>di) which satisﬁes </a:t>
            </a:r>
            <a:r>
              <a:rPr lang="en-US" dirty="0" err="1">
                <a:solidFill>
                  <a:srgbClr val="000000"/>
                </a:solidFill>
              </a:rPr>
              <a:t>ti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&lt; </a:t>
            </a:r>
            <a:r>
              <a:rPr lang="en-US" dirty="0">
                <a:solidFill>
                  <a:srgbClr val="000000"/>
                </a:solidFill>
              </a:rPr>
              <a:t>T + </a:t>
            </a:r>
            <a:r>
              <a:rPr lang="en-US" dirty="0" smtClean="0">
                <a:solidFill>
                  <a:srgbClr val="000000"/>
                </a:solidFill>
              </a:rPr>
              <a:t>threshold&lt; </a:t>
            </a:r>
            <a:r>
              <a:rPr lang="en-US" dirty="0" err="1" smtClean="0">
                <a:solidFill>
                  <a:srgbClr val="000000"/>
                </a:solidFill>
              </a:rPr>
              <a:t>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+ </a:t>
            </a:r>
            <a:r>
              <a:rPr lang="en-US" dirty="0" smtClean="0">
                <a:solidFill>
                  <a:srgbClr val="000000"/>
                </a:solidFill>
              </a:rPr>
              <a:t>di , then loci is </a:t>
            </a:r>
            <a:r>
              <a:rPr lang="en-US" dirty="0">
                <a:solidFill>
                  <a:srgbClr val="000000"/>
                </a:solidFill>
              </a:rPr>
              <a:t>returned as predicted </a:t>
            </a:r>
            <a:r>
              <a:rPr lang="en-US" dirty="0" smtClean="0">
                <a:solidFill>
                  <a:srgbClr val="000000"/>
                </a:solidFill>
              </a:rPr>
              <a:t>location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If no prediction satisfies the above,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If it is because the time range is not long enough, extend the prediction length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Else the user is not at any significant place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4516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Exploring Spatial-Temporal Trajectory Model for Location Prediction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1752600"/>
            <a:ext cx="2133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4F81BD"/>
                </a:solidFill>
              </a:rPr>
              <a:t>Tricky part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5038673"/>
            <a:ext cx="6553200" cy="10874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9178" y="1981200"/>
            <a:ext cx="6125308" cy="436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154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Frequent Region Discovery and Trajectory Transformation</a:t>
            </a:r>
          </a:p>
          <a:p>
            <a:r>
              <a:rPr lang="en-US" dirty="0" smtClean="0"/>
              <a:t>Location Prediction Using a suffix tree-based model with both spatial and temporal information (spatial-temporal trajectory model- STT model)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0930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371600"/>
            <a:ext cx="5791666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2775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trajectories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0" y="1371599"/>
            <a:ext cx="5524500" cy="4589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884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sequence of movement: </a:t>
            </a:r>
          </a:p>
          <a:p>
            <a:pPr lvl="1"/>
            <a:r>
              <a:rPr lang="en-US" dirty="0" smtClean="0"/>
              <a:t>&lt;(loc1, t1), </a:t>
            </a:r>
            <a:r>
              <a:rPr lang="en-US" dirty="0"/>
              <a:t>(</a:t>
            </a:r>
            <a:r>
              <a:rPr lang="en-US" dirty="0" smtClean="0"/>
              <a:t>loc2, t2), …, </a:t>
            </a:r>
            <a:r>
              <a:rPr lang="en-US" dirty="0"/>
              <a:t>(</a:t>
            </a:r>
            <a:r>
              <a:rPr lang="en-US" dirty="0" err="1" smtClean="0"/>
              <a:t>locN</a:t>
            </a:r>
            <a:r>
              <a:rPr lang="en-US" dirty="0" smtClean="0"/>
              <a:t>, </a:t>
            </a:r>
            <a:r>
              <a:rPr lang="en-US" dirty="0" err="1" smtClean="0"/>
              <a:t>tN</a:t>
            </a:r>
            <a:r>
              <a:rPr lang="en-US" dirty="0" smtClean="0"/>
              <a:t>) &gt;</a:t>
            </a:r>
          </a:p>
          <a:p>
            <a:r>
              <a:rPr lang="en-US" dirty="0" smtClean="0"/>
              <a:t>What is the location at a future time </a:t>
            </a:r>
            <a:r>
              <a:rPr lang="en-US" dirty="0" err="1" smtClean="0"/>
              <a:t>tF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tF</a:t>
            </a:r>
            <a:r>
              <a:rPr lang="en-US" dirty="0" smtClean="0"/>
              <a:t> can be</a:t>
            </a:r>
          </a:p>
          <a:p>
            <a:pPr lvl="2"/>
            <a:r>
              <a:rPr lang="en-US" dirty="0" smtClean="0"/>
              <a:t> just the next timestamp to </a:t>
            </a:r>
            <a:r>
              <a:rPr lang="en-US" dirty="0" err="1" smtClean="0"/>
              <a:t>tN</a:t>
            </a:r>
            <a:endParaRPr lang="en-US" dirty="0" smtClean="0"/>
          </a:p>
          <a:p>
            <a:pPr lvl="2"/>
            <a:r>
              <a:rPr lang="en-US" dirty="0" smtClean="0"/>
              <a:t>Any future timestamp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4643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STT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914400"/>
            <a:ext cx="9525000" cy="5669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954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new sequence comes, the similarity is based on both spatial and temporal information.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5170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500" dirty="0" smtClean="0"/>
              <a:t>Thanks!</a:t>
            </a:r>
          </a:p>
          <a:p>
            <a:pPr marL="0" indent="0">
              <a:buNone/>
            </a:pPr>
            <a:r>
              <a:rPr lang="en-US" sz="4500" dirty="0" smtClean="0"/>
              <a:t>Questions?</a:t>
            </a:r>
          </a:p>
          <a:p>
            <a:pPr marL="0" indent="0">
              <a:buNone/>
            </a:pPr>
            <a:endParaRPr lang="en-US" sz="4500" dirty="0"/>
          </a:p>
          <a:p>
            <a:pPr marL="0" indent="0">
              <a:buNone/>
            </a:pP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3328065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order-k Markov </a:t>
            </a:r>
            <a:r>
              <a:rPr lang="en-US" dirty="0" smtClean="0"/>
              <a:t>Predictor</a:t>
            </a:r>
          </a:p>
          <a:p>
            <a:r>
              <a:rPr lang="en-US" dirty="0" smtClean="0"/>
              <a:t>Sequential </a:t>
            </a:r>
            <a:r>
              <a:rPr lang="en-US" dirty="0"/>
              <a:t>Pattern Mining + Association </a:t>
            </a:r>
            <a:r>
              <a:rPr lang="en-US" dirty="0" smtClean="0"/>
              <a:t>Rules</a:t>
            </a:r>
          </a:p>
          <a:p>
            <a:pPr lvl="1"/>
            <a:r>
              <a:rPr lang="en-US" dirty="0" smtClean="0"/>
              <a:t>Mine frequent patterns followed by the users.</a:t>
            </a:r>
          </a:p>
          <a:p>
            <a:pPr lvl="1"/>
            <a:r>
              <a:rPr lang="en-US" dirty="0" smtClean="0"/>
              <a:t>Generating rules</a:t>
            </a:r>
          </a:p>
          <a:p>
            <a:pPr lvl="1"/>
            <a:r>
              <a:rPr lang="en-US" dirty="0" smtClean="0"/>
              <a:t>Based on the similarity of the current movement sequence and the premise of the rules, make prediction</a:t>
            </a:r>
          </a:p>
          <a:p>
            <a:r>
              <a:rPr lang="en-US" dirty="0"/>
              <a:t>Motion Function </a:t>
            </a:r>
            <a:r>
              <a:rPr lang="en-US" dirty="0" smtClean="0"/>
              <a:t>Prediction</a:t>
            </a:r>
          </a:p>
          <a:p>
            <a:pPr lvl="1"/>
            <a:r>
              <a:rPr lang="en-US" dirty="0"/>
              <a:t>Estimate the object’s future location by motion functions</a:t>
            </a:r>
          </a:p>
          <a:p>
            <a:pPr lvl="1"/>
            <a:r>
              <a:rPr lang="en-US" dirty="0"/>
              <a:t>Linear model: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Non-linear model</a:t>
            </a:r>
          </a:p>
          <a:p>
            <a:pPr lvl="2"/>
            <a:r>
              <a:rPr lang="en-US" dirty="0"/>
              <a:t>More complicated mathematical </a:t>
            </a:r>
            <a:r>
              <a:rPr lang="en-US" dirty="0" err="1"/>
              <a:t>fomula</a:t>
            </a:r>
            <a:r>
              <a:rPr lang="en-US" dirty="0"/>
              <a:t> (e.g. Recursive Motion Function)</a:t>
            </a:r>
          </a:p>
          <a:p>
            <a:endParaRPr lang="en-US" dirty="0"/>
          </a:p>
        </p:txBody>
      </p:sp>
      <p:pic>
        <p:nvPicPr>
          <p:cNvPr id="4" name="Picture 3" descr="6456C424-AB28-40C6-A262-8FA08264982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4724400"/>
            <a:ext cx="2743200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216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Spatial and Temporal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 Hybrid Prediction Model for Moving Objects (ICDE08)</a:t>
            </a:r>
          </a:p>
          <a:p>
            <a:pPr lvl="1"/>
            <a:r>
              <a:rPr lang="en-US" dirty="0" err="1"/>
              <a:t>Hoyoung</a:t>
            </a:r>
            <a:r>
              <a:rPr lang="en-US" dirty="0"/>
              <a:t> </a:t>
            </a:r>
            <a:r>
              <a:rPr lang="en-US" dirty="0" err="1"/>
              <a:t>Jeung</a:t>
            </a:r>
            <a:r>
              <a:rPr lang="en-US" dirty="0"/>
              <a:t> and Qing Liu and </a:t>
            </a:r>
            <a:r>
              <a:rPr lang="en-US" dirty="0" err="1"/>
              <a:t>Heng</a:t>
            </a:r>
            <a:r>
              <a:rPr lang="en-US" dirty="0"/>
              <a:t> Tao </a:t>
            </a:r>
            <a:r>
              <a:rPr lang="en-US" dirty="0" err="1"/>
              <a:t>Shen</a:t>
            </a:r>
            <a:r>
              <a:rPr lang="en-US" dirty="0"/>
              <a:t> and </a:t>
            </a:r>
            <a:r>
              <a:rPr lang="en-US" dirty="0" err="1"/>
              <a:t>Xiaofang</a:t>
            </a:r>
            <a:r>
              <a:rPr lang="en-US" dirty="0"/>
              <a:t> Zhou</a:t>
            </a:r>
          </a:p>
          <a:p>
            <a:pPr lvl="1"/>
            <a:endParaRPr lang="en-US" dirty="0"/>
          </a:p>
          <a:p>
            <a:r>
              <a:rPr lang="en-US" dirty="0" err="1"/>
              <a:t>NextPlace</a:t>
            </a:r>
            <a:r>
              <a:rPr lang="en-US" dirty="0"/>
              <a:t>: A </a:t>
            </a:r>
            <a:r>
              <a:rPr lang="en-US" dirty="0" err="1"/>
              <a:t>Spatio</a:t>
            </a:r>
            <a:r>
              <a:rPr lang="en-US" dirty="0"/>
              <a:t>-temporal Prediction Framework for Pervasive Systems (Pervasive Computing 11)</a:t>
            </a:r>
          </a:p>
          <a:p>
            <a:pPr lvl="1"/>
            <a:r>
              <a:rPr lang="en-US" dirty="0"/>
              <a:t>Salvatore </a:t>
            </a:r>
            <a:r>
              <a:rPr lang="en-US" dirty="0" err="1"/>
              <a:t>Scellato</a:t>
            </a:r>
            <a:r>
              <a:rPr lang="en-US" dirty="0"/>
              <a:t> and </a:t>
            </a:r>
            <a:r>
              <a:rPr lang="en-US" dirty="0" err="1"/>
              <a:t>Mirco</a:t>
            </a:r>
            <a:r>
              <a:rPr lang="en-US" dirty="0"/>
              <a:t> </a:t>
            </a:r>
            <a:r>
              <a:rPr lang="en-US" dirty="0" err="1"/>
              <a:t>Musolesi</a:t>
            </a:r>
            <a:r>
              <a:rPr lang="en-US" dirty="0"/>
              <a:t> and Cecilia </a:t>
            </a:r>
            <a:r>
              <a:rPr lang="en-US" dirty="0" err="1"/>
              <a:t>Mascolo</a:t>
            </a:r>
            <a:r>
              <a:rPr lang="en-US" dirty="0"/>
              <a:t> and Vito </a:t>
            </a:r>
            <a:r>
              <a:rPr lang="en-US" dirty="0" err="1"/>
              <a:t>Latora</a:t>
            </a:r>
            <a:r>
              <a:rPr lang="en-US" dirty="0"/>
              <a:t> and Andrew T. Campbell</a:t>
            </a:r>
          </a:p>
          <a:p>
            <a:pPr lvl="1"/>
            <a:endParaRPr lang="en-US" dirty="0"/>
          </a:p>
          <a:p>
            <a:r>
              <a:rPr lang="en-US" dirty="0"/>
              <a:t>Exploring Spatial-Temporal Trajectory Model for Location Prediction (MDM11)</a:t>
            </a:r>
          </a:p>
          <a:p>
            <a:pPr lvl="1"/>
            <a:r>
              <a:rPr lang="en-US" dirty="0"/>
              <a:t>Po-</a:t>
            </a:r>
            <a:r>
              <a:rPr lang="en-US" dirty="0" err="1"/>
              <a:t>Ruey</a:t>
            </a:r>
            <a:r>
              <a:rPr lang="en-US" dirty="0"/>
              <a:t> Lei and </a:t>
            </a:r>
            <a:r>
              <a:rPr lang="en-US" dirty="0" err="1"/>
              <a:t>Tsu-Jou</a:t>
            </a:r>
            <a:r>
              <a:rPr lang="en-US" dirty="0"/>
              <a:t> </a:t>
            </a:r>
            <a:r>
              <a:rPr lang="en-US" dirty="0" err="1"/>
              <a:t>Shen</a:t>
            </a:r>
            <a:r>
              <a:rPr lang="en-US" dirty="0"/>
              <a:t> and Wen-</a:t>
            </a:r>
            <a:r>
              <a:rPr lang="en-US" dirty="0" err="1"/>
              <a:t>Chih</a:t>
            </a:r>
            <a:r>
              <a:rPr lang="en-US" dirty="0"/>
              <a:t> </a:t>
            </a:r>
            <a:r>
              <a:rPr lang="en-US" dirty="0" err="1"/>
              <a:t>Peng</a:t>
            </a:r>
            <a:r>
              <a:rPr lang="en-US" dirty="0"/>
              <a:t> and </a:t>
            </a:r>
            <a:r>
              <a:rPr lang="en-US" dirty="0" err="1"/>
              <a:t>Ing-Jiunn</a:t>
            </a:r>
            <a:r>
              <a:rPr lang="en-US" dirty="0"/>
              <a:t> Su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870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Hybrid Prediction Model for Moving Objects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Main Problem to solve:</a:t>
            </a:r>
          </a:p>
          <a:p>
            <a:pPr lvl="1"/>
            <a:r>
              <a:rPr lang="en-AU" dirty="0" smtClean="0"/>
              <a:t>When query time is far away from current time, motion function will fail</a:t>
            </a:r>
          </a:p>
          <a:p>
            <a:r>
              <a:rPr lang="en-AU" dirty="0" smtClean="0"/>
              <a:t>Methodology (combine motion function and periodic patterns)</a:t>
            </a:r>
          </a:p>
          <a:p>
            <a:pPr lvl="1"/>
            <a:r>
              <a:rPr lang="en-AU" dirty="0" smtClean="0"/>
              <a:t>Detection </a:t>
            </a:r>
            <a:r>
              <a:rPr lang="en-AU" dirty="0"/>
              <a:t>of Frequent </a:t>
            </a:r>
            <a:r>
              <a:rPr lang="en-AU" dirty="0" smtClean="0"/>
              <a:t>Regions</a:t>
            </a:r>
          </a:p>
          <a:p>
            <a:pPr lvl="1"/>
            <a:r>
              <a:rPr lang="en-AU" dirty="0"/>
              <a:t>Discovery of Trajectory </a:t>
            </a:r>
            <a:r>
              <a:rPr lang="en-AU" dirty="0" smtClean="0"/>
              <a:t>Patterns</a:t>
            </a:r>
          </a:p>
          <a:p>
            <a:pPr lvl="1"/>
            <a:r>
              <a:rPr lang="en-AU" dirty="0"/>
              <a:t>The Hybrid Prediction </a:t>
            </a:r>
            <a:r>
              <a:rPr lang="en-AU" dirty="0" smtClean="0"/>
              <a:t>Algorithm</a:t>
            </a:r>
          </a:p>
          <a:p>
            <a:pPr lvl="2"/>
            <a:r>
              <a:rPr lang="en-AU" dirty="0"/>
              <a:t>Distance time query / non-distance time </a:t>
            </a:r>
            <a:r>
              <a:rPr lang="en-AU" dirty="0" smtClean="0"/>
              <a:t>query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40141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>
          <a:xfrm>
            <a:off x="349250" y="233363"/>
            <a:ext cx="8686800" cy="747712"/>
          </a:xfrm>
        </p:spPr>
        <p:txBody>
          <a:bodyPr>
            <a:normAutofit fontScale="90000"/>
          </a:bodyPr>
          <a:lstStyle/>
          <a:p>
            <a:r>
              <a:rPr lang="en-AU" dirty="0"/>
              <a:t>Detection of Frequent Regions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685800" y="1484313"/>
            <a:ext cx="7989888" cy="209708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 smtClean="0"/>
              <a:t>Decomposing a whole trajectory into sub-trajectories</a:t>
            </a:r>
          </a:p>
          <a:p>
            <a:r>
              <a:rPr lang="en-AU" dirty="0" smtClean="0"/>
              <a:t>Grouping positions at time offset </a:t>
            </a:r>
            <a:r>
              <a:rPr lang="en-AU" i="1" dirty="0" smtClean="0">
                <a:latin typeface="Times New Roman" charset="0"/>
              </a:rPr>
              <a:t>k</a:t>
            </a:r>
            <a:r>
              <a:rPr lang="en-AU" dirty="0" smtClean="0"/>
              <a:t> in each sub-</a:t>
            </a:r>
            <a:r>
              <a:rPr lang="en-AU" dirty="0" err="1" smtClean="0"/>
              <a:t>traj</a:t>
            </a:r>
            <a:r>
              <a:rPr lang="en-AU" dirty="0" smtClean="0"/>
              <a:t>.</a:t>
            </a:r>
          </a:p>
          <a:p>
            <a:r>
              <a:rPr lang="en-AU" dirty="0" smtClean="0"/>
              <a:t>Applying a clustering method</a:t>
            </a:r>
            <a:endParaRPr lang="en-AU" sz="2800" dirty="0" smtClean="0"/>
          </a:p>
          <a:p>
            <a:endParaRPr lang="en-AU" sz="2800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pPr lvl="1"/>
            <a:endParaRPr lang="en-AU" dirty="0"/>
          </a:p>
        </p:txBody>
      </p:sp>
      <p:graphicFrame>
        <p:nvGraphicFramePr>
          <p:cNvPr id="10" name="Object 224"/>
          <p:cNvGraphicFramePr>
            <a:graphicFrameLocks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506941700"/>
              </p:ext>
            </p:extLst>
          </p:nvPr>
        </p:nvGraphicFramePr>
        <p:xfrm>
          <a:off x="827584" y="3212976"/>
          <a:ext cx="4275137" cy="270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Visio" r:id="rId3" imgW="7093712" imgH="4492752" progId="Visio.Drawing.11">
                  <p:embed/>
                </p:oleObj>
              </mc:Choice>
              <mc:Fallback>
                <p:oleObj name="Visio" r:id="rId3" imgW="7093712" imgH="449275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212976"/>
                        <a:ext cx="4275137" cy="270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28"/>
          <p:cNvGraphicFramePr>
            <a:graphicFrameLocks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637202267"/>
              </p:ext>
            </p:extLst>
          </p:nvPr>
        </p:nvGraphicFramePr>
        <p:xfrm>
          <a:off x="5292725" y="3429000"/>
          <a:ext cx="3076575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Visio" r:id="rId5" imgW="3789680" imgH="3055315" progId="Visio.Drawing.11">
                  <p:embed/>
                </p:oleObj>
              </mc:Choice>
              <mc:Fallback>
                <p:oleObj name="Visio" r:id="rId5" imgW="3789680" imgH="3055315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3429000"/>
                        <a:ext cx="3076575" cy="2481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52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58187E-6 L -0.18646 0.13853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23" y="69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349250" y="233363"/>
            <a:ext cx="8686800" cy="747712"/>
          </a:xfrm>
        </p:spPr>
        <p:txBody>
          <a:bodyPr>
            <a:normAutofit fontScale="90000"/>
          </a:bodyPr>
          <a:lstStyle/>
          <a:p>
            <a:r>
              <a:rPr lang="en-AU" dirty="0"/>
              <a:t>Discovery of Trajectory Patterns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1484313"/>
            <a:ext cx="8062913" cy="5113337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 smtClean="0"/>
              <a:t>Note : </a:t>
            </a:r>
          </a:p>
          <a:p>
            <a:endParaRPr lang="en-AU" dirty="0" smtClean="0"/>
          </a:p>
          <a:p>
            <a:endParaRPr lang="en-AU" dirty="0" smtClean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580063" y="3429000"/>
            <a:ext cx="2305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endParaRPr lang="en-AU" sz="2400" baseline="0">
              <a:effectLst>
                <a:outerShdw blurRad="38100" dist="38100" dir="2700000" algn="tl">
                  <a:srgbClr val="DDDDDD"/>
                </a:outerShdw>
              </a:effectLst>
              <a:latin typeface="굴림" charset="0"/>
              <a:ea typeface="굴림" charset="0"/>
              <a:cs typeface="굴림" charset="0"/>
            </a:endParaRPr>
          </a:p>
        </p:txBody>
      </p:sp>
      <p:graphicFrame>
        <p:nvGraphicFramePr>
          <p:cNvPr id="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274257"/>
              </p:ext>
            </p:extLst>
          </p:nvPr>
        </p:nvGraphicFramePr>
        <p:xfrm>
          <a:off x="2209800" y="1600200"/>
          <a:ext cx="446405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tion" r:id="rId3" imgW="2768400" imgH="253800" progId="Equation.3">
                  <p:embed/>
                </p:oleObj>
              </mc:Choice>
              <mc:Fallback>
                <p:oleObj name="Equation" r:id="rId3" imgW="27684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600200"/>
                        <a:ext cx="446405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356469216"/>
              </p:ext>
            </p:extLst>
          </p:nvPr>
        </p:nvGraphicFramePr>
        <p:xfrm>
          <a:off x="1371600" y="2667000"/>
          <a:ext cx="6520112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Visio" r:id="rId5" imgW="5452872" imgH="2165604" progId="Visio.Drawing.11">
                  <p:embed/>
                </p:oleObj>
              </mc:Choice>
              <mc:Fallback>
                <p:oleObj name="Visio" r:id="rId5" imgW="5452872" imgH="216560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667000"/>
                        <a:ext cx="6520112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2288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0" y="233363"/>
            <a:ext cx="8686800" cy="747712"/>
          </a:xfrm>
        </p:spPr>
        <p:txBody>
          <a:bodyPr>
            <a:normAutofit fontScale="90000"/>
          </a:bodyPr>
          <a:lstStyle/>
          <a:p>
            <a:r>
              <a:rPr lang="en-AU" dirty="0"/>
              <a:t>The Hybrid Prediction Algorithm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4365625"/>
            <a:ext cx="7918450" cy="2303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0" indent="-381000"/>
            <a:r>
              <a:rPr lang="en-AU" dirty="0" smtClean="0"/>
              <a:t>If no pattern at </a:t>
            </a:r>
            <a:r>
              <a:rPr lang="en-AU" altLang="zh-CN" i="1" dirty="0" err="1" smtClean="0">
                <a:latin typeface="Times New Roman" charset="0"/>
              </a:rPr>
              <a:t>t</a:t>
            </a:r>
            <a:r>
              <a:rPr lang="en-AU" altLang="zh-CN" sz="1600" i="1" dirty="0" err="1" smtClean="0">
                <a:latin typeface="Times New Roman" charset="0"/>
              </a:rPr>
              <a:t>q</a:t>
            </a:r>
            <a:r>
              <a:rPr lang="en-AU" dirty="0" smtClean="0"/>
              <a:t>? </a:t>
            </a:r>
          </a:p>
          <a:p>
            <a:pPr marL="381000" indent="-381000"/>
            <a:endParaRPr lang="en-AU" sz="1600" dirty="0" smtClean="0"/>
          </a:p>
          <a:p>
            <a:pPr marL="381000" indent="-381000"/>
            <a:r>
              <a:rPr lang="en-AU" dirty="0" smtClean="0"/>
              <a:t>If patterns at </a:t>
            </a:r>
            <a:r>
              <a:rPr lang="en-AU" altLang="zh-CN" i="1" dirty="0" err="1" smtClean="0">
                <a:latin typeface="Times New Roman" charset="0"/>
              </a:rPr>
              <a:t>t</a:t>
            </a:r>
            <a:r>
              <a:rPr lang="en-AU" altLang="zh-CN" sz="1600" i="1" dirty="0" err="1" smtClean="0">
                <a:latin typeface="Times New Roman" charset="0"/>
              </a:rPr>
              <a:t>q</a:t>
            </a:r>
            <a:r>
              <a:rPr lang="en-AU" dirty="0" smtClean="0"/>
              <a:t>? </a:t>
            </a:r>
            <a:endParaRPr lang="en-AU" i="1" dirty="0" smtClean="0">
              <a:solidFill>
                <a:srgbClr val="FF0000"/>
              </a:solidFill>
            </a:endParaRPr>
          </a:p>
          <a:p>
            <a:pPr marL="762000" lvl="1" indent="-304800"/>
            <a:r>
              <a:rPr lang="en-AU" dirty="0" smtClean="0"/>
              <a:t>Distance time query / non-distance time query</a:t>
            </a:r>
            <a:endParaRPr lang="en-AU" dirty="0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 rot="10800000" flipH="1">
            <a:off x="4953000" y="8382000"/>
            <a:ext cx="457200" cy="152400"/>
          </a:xfrm>
          <a:custGeom>
            <a:avLst/>
            <a:gdLst>
              <a:gd name="G0" fmla="+- 16410 0 0"/>
              <a:gd name="G1" fmla="+- 4700 0 0"/>
              <a:gd name="G2" fmla="+- 21600 0 4700"/>
              <a:gd name="G3" fmla="+- 10800 0 4700"/>
              <a:gd name="G4" fmla="+- 21600 0 16410"/>
              <a:gd name="G5" fmla="*/ G4 G3 10800"/>
              <a:gd name="G6" fmla="+- 21600 0 G5"/>
              <a:gd name="T0" fmla="*/ 16410 w 21600"/>
              <a:gd name="T1" fmla="*/ 0 h 21600"/>
              <a:gd name="T2" fmla="*/ 0 w 21600"/>
              <a:gd name="T3" fmla="*/ 10800 h 21600"/>
              <a:gd name="T4" fmla="*/ 1641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410" y="0"/>
                </a:moveTo>
                <a:lnTo>
                  <a:pt x="16410" y="4700"/>
                </a:lnTo>
                <a:lnTo>
                  <a:pt x="3375" y="4700"/>
                </a:lnTo>
                <a:lnTo>
                  <a:pt x="3375" y="16900"/>
                </a:lnTo>
                <a:lnTo>
                  <a:pt x="16410" y="16900"/>
                </a:lnTo>
                <a:lnTo>
                  <a:pt x="1641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4700"/>
                </a:moveTo>
                <a:lnTo>
                  <a:pt x="1350" y="16900"/>
                </a:lnTo>
                <a:lnTo>
                  <a:pt x="2700" y="16900"/>
                </a:lnTo>
                <a:lnTo>
                  <a:pt x="2700" y="4700"/>
                </a:lnTo>
                <a:close/>
              </a:path>
              <a:path w="21600" h="21600">
                <a:moveTo>
                  <a:pt x="0" y="4700"/>
                </a:moveTo>
                <a:lnTo>
                  <a:pt x="0" y="16900"/>
                </a:lnTo>
                <a:lnTo>
                  <a:pt x="675" y="16900"/>
                </a:lnTo>
                <a:lnTo>
                  <a:pt x="675" y="4700"/>
                </a:lnTo>
                <a:close/>
              </a:path>
            </a:pathLst>
          </a:custGeom>
          <a:gradFill rotWithShape="0">
            <a:gsLst>
              <a:gs pos="0">
                <a:srgbClr val="6896D4">
                  <a:gamma/>
                  <a:tint val="0"/>
                  <a:invGamma/>
                </a:srgbClr>
              </a:gs>
              <a:gs pos="100000">
                <a:srgbClr val="6896D4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1044575" y="1412875"/>
            <a:ext cx="6911975" cy="2660650"/>
            <a:chOff x="567" y="1403"/>
            <a:chExt cx="4490" cy="1767"/>
          </a:xfrm>
        </p:grpSpPr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>
              <a:off x="1338" y="2171"/>
              <a:ext cx="1043" cy="181"/>
            </a:xfrm>
            <a:prstGeom prst="rightArrow">
              <a:avLst>
                <a:gd name="adj1" fmla="val 34806"/>
                <a:gd name="adj2" fmla="val 110500"/>
              </a:avLst>
            </a:pr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2291" y="1808"/>
              <a:ext cx="2676" cy="952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381" y="2412"/>
              <a:ext cx="1179" cy="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ko-KR" sz="1600" baseline="0">
                  <a:latin typeface="Times New Roman" charset="0"/>
                  <a:ea typeface="굴림" charset="0"/>
                  <a:cs typeface="굴림" charset="0"/>
                </a:rPr>
                <a:t>Trajectory Patterns</a:t>
              </a:r>
            </a:p>
          </p:txBody>
        </p:sp>
        <p:pic>
          <p:nvPicPr>
            <p:cNvPr id="11" name="Picture 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8FF"/>
                </a:clrFrom>
                <a:clrTo>
                  <a:srgbClr val="FFF8FF">
                    <a:alpha val="0"/>
                  </a:srgbClr>
                </a:clrTo>
              </a:clrChange>
              <a:lum contrast="2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" y="1853"/>
              <a:ext cx="1043" cy="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567" y="2457"/>
              <a:ext cx="1452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3366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ko-KR" sz="1600" baseline="0">
                  <a:latin typeface="Times New Roman" charset="0"/>
                  <a:ea typeface="굴림" charset="0"/>
                  <a:cs typeface="굴림" charset="0"/>
                </a:rPr>
                <a:t>Spatio-temporal datasets</a:t>
              </a:r>
            </a:p>
          </p:txBody>
        </p:sp>
        <p:grpSp>
          <p:nvGrpSpPr>
            <p:cNvPr id="13" name="Group 10"/>
            <p:cNvGrpSpPr>
              <a:grpSpLocks/>
            </p:cNvGrpSpPr>
            <p:nvPr/>
          </p:nvGrpSpPr>
          <p:grpSpPr bwMode="auto">
            <a:xfrm>
              <a:off x="2470" y="1988"/>
              <a:ext cx="955" cy="419"/>
              <a:chOff x="2379" y="2341"/>
              <a:chExt cx="955" cy="419"/>
            </a:xfrm>
          </p:grpSpPr>
          <p:grpSp>
            <p:nvGrpSpPr>
              <p:cNvPr id="26" name="Group 11"/>
              <p:cNvGrpSpPr>
                <a:grpSpLocks/>
              </p:cNvGrpSpPr>
              <p:nvPr/>
            </p:nvGrpSpPr>
            <p:grpSpPr bwMode="auto">
              <a:xfrm>
                <a:off x="2379" y="2353"/>
                <a:ext cx="503" cy="407"/>
                <a:chOff x="2379" y="2432"/>
                <a:chExt cx="503" cy="407"/>
              </a:xfrm>
            </p:grpSpPr>
            <p:sp>
              <p:nvSpPr>
                <p:cNvPr id="2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379" y="2659"/>
                  <a:ext cx="140" cy="179"/>
                </a:xfrm>
                <a:prstGeom prst="rect">
                  <a:avLst/>
                </a:prstGeom>
                <a:noFill/>
                <a:ln w="25400">
                  <a:solidFill>
                    <a:srgbClr val="33CCCC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  <a:buFontTx/>
                    <a:buNone/>
                  </a:pPr>
                  <a:endParaRPr lang="en-AU" sz="1000" baseline="0">
                    <a:latin typeface="Times New Roman" charset="0"/>
                    <a:ea typeface="굴림" charset="0"/>
                    <a:cs typeface="굴림" charset="0"/>
                  </a:endParaRPr>
                </a:p>
              </p:txBody>
            </p:sp>
            <p:sp>
              <p:nvSpPr>
                <p:cNvPr id="30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561" y="2659"/>
                  <a:ext cx="140" cy="179"/>
                </a:xfrm>
                <a:prstGeom prst="rect">
                  <a:avLst/>
                </a:prstGeom>
                <a:noFill/>
                <a:ln w="25400">
                  <a:solidFill>
                    <a:srgbClr val="33CCCC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  <a:buFontTx/>
                    <a:buNone/>
                  </a:pPr>
                  <a:endParaRPr lang="en-AU" sz="1000" baseline="0">
                    <a:latin typeface="Times New Roman" charset="0"/>
                    <a:ea typeface="굴림" charset="0"/>
                    <a:cs typeface="굴림" charset="0"/>
                  </a:endParaRPr>
                </a:p>
              </p:txBody>
            </p:sp>
            <p:sp>
              <p:nvSpPr>
                <p:cNvPr id="31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742" y="2659"/>
                  <a:ext cx="140" cy="180"/>
                </a:xfrm>
                <a:prstGeom prst="rect">
                  <a:avLst/>
                </a:prstGeom>
                <a:noFill/>
                <a:ln w="25400">
                  <a:solidFill>
                    <a:srgbClr val="33CCCC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  <a:buFontTx/>
                    <a:buNone/>
                  </a:pPr>
                  <a:endParaRPr lang="en-AU" sz="1000" baseline="0">
                    <a:latin typeface="Times New Roman" charset="0"/>
                    <a:ea typeface="굴림" charset="0"/>
                    <a:cs typeface="굴림" charset="0"/>
                  </a:endParaRPr>
                </a:p>
              </p:txBody>
            </p:sp>
            <p:sp>
              <p:nvSpPr>
                <p:cNvPr id="32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560" y="2432"/>
                  <a:ext cx="140" cy="179"/>
                </a:xfrm>
                <a:prstGeom prst="rect">
                  <a:avLst/>
                </a:prstGeom>
                <a:noFill/>
                <a:ln w="25400">
                  <a:solidFill>
                    <a:srgbClr val="33CCCC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  <a:buFontTx/>
                    <a:buNone/>
                  </a:pPr>
                  <a:endParaRPr lang="en-AU" sz="1000" baseline="0">
                    <a:latin typeface="Times New Roman" charset="0"/>
                    <a:ea typeface="굴림" charset="0"/>
                    <a:cs typeface="굴림" charset="0"/>
                  </a:endParaRPr>
                </a:p>
              </p:txBody>
            </p:sp>
          </p:grpSp>
          <p:sp>
            <p:nvSpPr>
              <p:cNvPr id="27" name="Text Box 16"/>
              <p:cNvSpPr txBox="1">
                <a:spLocks noChangeArrowheads="1"/>
              </p:cNvSpPr>
              <p:nvPr/>
            </p:nvSpPr>
            <p:spPr bwMode="auto">
              <a:xfrm>
                <a:off x="3016" y="2341"/>
                <a:ext cx="318" cy="159"/>
              </a:xfrm>
              <a:prstGeom prst="rect">
                <a:avLst/>
              </a:prstGeom>
              <a:noFill/>
              <a:ln w="25400">
                <a:solidFill>
                  <a:srgbClr val="33CCCC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ko-KR" sz="800" baseline="0">
                    <a:latin typeface="Times New Roman" charset="0"/>
                    <a:ea typeface="굴림" charset="0"/>
                    <a:cs typeface="굴림" charset="0"/>
                  </a:rPr>
                  <a:t>-----</a:t>
                </a:r>
              </a:p>
            </p:txBody>
          </p:sp>
          <p:sp>
            <p:nvSpPr>
              <p:cNvPr id="28" name="Text Box 17"/>
              <p:cNvSpPr txBox="1">
                <a:spLocks noChangeArrowheads="1"/>
              </p:cNvSpPr>
              <p:nvPr/>
            </p:nvSpPr>
            <p:spPr bwMode="auto">
              <a:xfrm>
                <a:off x="3016" y="2599"/>
                <a:ext cx="318" cy="159"/>
              </a:xfrm>
              <a:prstGeom prst="rect">
                <a:avLst/>
              </a:prstGeom>
              <a:noFill/>
              <a:ln w="25400">
                <a:solidFill>
                  <a:srgbClr val="33CCCC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ko-KR" sz="800" baseline="0">
                    <a:latin typeface="Times New Roman" charset="0"/>
                    <a:ea typeface="굴림" charset="0"/>
                    <a:cs typeface="굴림" charset="0"/>
                  </a:rPr>
                  <a:t>-----</a:t>
                </a:r>
              </a:p>
            </p:txBody>
          </p:sp>
        </p:grpSp>
        <p:sp>
          <p:nvSpPr>
            <p:cNvPr id="14" name="Text Box 18"/>
            <p:cNvSpPr txBox="1">
              <a:spLocks noChangeArrowheads="1"/>
            </p:cNvSpPr>
            <p:nvPr/>
          </p:nvSpPr>
          <p:spPr bwMode="auto">
            <a:xfrm>
              <a:off x="4604" y="1627"/>
              <a:ext cx="435" cy="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ko-KR" sz="1600" baseline="0">
                  <a:latin typeface="Times New Roman" charset="0"/>
                  <a:ea typeface="굴림" charset="0"/>
                  <a:cs typeface="굴림" charset="0"/>
                </a:rPr>
                <a:t>HPM</a:t>
              </a:r>
            </a:p>
          </p:txBody>
        </p:sp>
        <p:sp>
          <p:nvSpPr>
            <p:cNvPr id="15" name="Text Box 19"/>
            <p:cNvSpPr txBox="1">
              <a:spLocks noChangeArrowheads="1"/>
            </p:cNvSpPr>
            <p:nvPr/>
          </p:nvSpPr>
          <p:spPr bwMode="auto">
            <a:xfrm>
              <a:off x="1611" y="1944"/>
              <a:ext cx="680" cy="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3366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ko-KR" sz="1600" baseline="0">
                  <a:latin typeface="Times New Roman" charset="0"/>
                  <a:ea typeface="굴림" charset="0"/>
                  <a:cs typeface="굴림" charset="0"/>
                </a:rPr>
                <a:t>Discovery</a:t>
              </a:r>
            </a:p>
          </p:txBody>
        </p:sp>
        <p:sp>
          <p:nvSpPr>
            <p:cNvPr id="16" name="Text Box 20"/>
            <p:cNvSpPr txBox="1">
              <a:spLocks noChangeArrowheads="1"/>
            </p:cNvSpPr>
            <p:nvPr/>
          </p:nvSpPr>
          <p:spPr bwMode="auto">
            <a:xfrm>
              <a:off x="3652" y="1899"/>
              <a:ext cx="1224" cy="806"/>
            </a:xfrm>
            <a:prstGeom prst="rect">
              <a:avLst/>
            </a:prstGeom>
            <a:noFill/>
            <a:ln w="25400">
              <a:solidFill>
                <a:srgbClr val="00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endParaRPr lang="en-AU" sz="7200" baseline="0">
                <a:latin typeface="Times New Roman" charset="0"/>
                <a:ea typeface="굴림" charset="0"/>
                <a:cs typeface="굴림" charset="0"/>
              </a:endParaRPr>
            </a:p>
          </p:txBody>
        </p:sp>
        <p:graphicFrame>
          <p:nvGraphicFramePr>
            <p:cNvPr id="17" name="Object 21"/>
            <p:cNvGraphicFramePr>
              <a:graphicFrameLocks noChangeAspect="1"/>
            </p:cNvGraphicFramePr>
            <p:nvPr/>
          </p:nvGraphicFramePr>
          <p:xfrm>
            <a:off x="4196" y="1962"/>
            <a:ext cx="499" cy="2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6" name="Equation" r:id="rId4" imgW="291960" imgH="253800" progId="Equation.3">
                    <p:embed/>
                  </p:oleObj>
                </mc:Choice>
                <mc:Fallback>
                  <p:oleObj name="Equation" r:id="rId4" imgW="29196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6" y="1962"/>
                          <a:ext cx="499" cy="2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80808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Text Box 22"/>
            <p:cNvSpPr txBox="1">
              <a:spLocks noChangeArrowheads="1"/>
            </p:cNvSpPr>
            <p:nvPr/>
          </p:nvSpPr>
          <p:spPr bwMode="auto">
            <a:xfrm>
              <a:off x="3742" y="2240"/>
              <a:ext cx="108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ko-KR" sz="1600" baseline="0">
                  <a:latin typeface="Times New Roman" charset="0"/>
                  <a:ea typeface="굴림" charset="0"/>
                  <a:cs typeface="굴림" charset="0"/>
                </a:rPr>
                <a:t>Existing motion function</a:t>
              </a:r>
            </a:p>
          </p:txBody>
        </p:sp>
        <p:sp>
          <p:nvSpPr>
            <p:cNvPr id="19" name="Text Box 23"/>
            <p:cNvSpPr txBox="1">
              <a:spLocks noChangeArrowheads="1"/>
            </p:cNvSpPr>
            <p:nvPr/>
          </p:nvSpPr>
          <p:spPr bwMode="auto">
            <a:xfrm>
              <a:off x="2381" y="1899"/>
              <a:ext cx="1134" cy="806"/>
            </a:xfrm>
            <a:prstGeom prst="rect">
              <a:avLst/>
            </a:prstGeom>
            <a:noFill/>
            <a:ln w="25400">
              <a:solidFill>
                <a:srgbClr val="33CC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endParaRPr lang="en-AU" sz="7200" baseline="0">
                <a:latin typeface="Times New Roman" charset="0"/>
                <a:ea typeface="굴림" charset="0"/>
                <a:cs typeface="굴림" charset="0"/>
              </a:endParaRPr>
            </a:p>
          </p:txBody>
        </p:sp>
        <p:sp>
          <p:nvSpPr>
            <p:cNvPr id="20" name="Text Box 24"/>
            <p:cNvSpPr txBox="1">
              <a:spLocks noChangeArrowheads="1"/>
            </p:cNvSpPr>
            <p:nvPr/>
          </p:nvSpPr>
          <p:spPr bwMode="auto">
            <a:xfrm>
              <a:off x="2381" y="1403"/>
              <a:ext cx="988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ko-KR" sz="1600" baseline="0">
                  <a:latin typeface="Times New Roman" charset="0"/>
                  <a:ea typeface="굴림" charset="0"/>
                  <a:cs typeface="굴림" charset="0"/>
                </a:rPr>
                <a:t>Query time </a:t>
              </a:r>
              <a:endParaRPr lang="en-US" altLang="ko-KR" sz="1200" i="1" baseline="0">
                <a:latin typeface="Times New Roman" charset="0"/>
                <a:ea typeface="MS PMincho" charset="0"/>
                <a:cs typeface="MS PMincho" charset="0"/>
              </a:endParaRPr>
            </a:p>
          </p:txBody>
        </p:sp>
        <p:sp>
          <p:nvSpPr>
            <p:cNvPr id="21" name="Text Box 25"/>
            <p:cNvSpPr txBox="1">
              <a:spLocks noChangeArrowheads="1"/>
            </p:cNvSpPr>
            <p:nvPr/>
          </p:nvSpPr>
          <p:spPr bwMode="auto">
            <a:xfrm>
              <a:off x="3243" y="1403"/>
              <a:ext cx="1814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ko-KR" sz="1600" baseline="0">
                  <a:latin typeface="Times New Roman" charset="0"/>
                  <a:ea typeface="굴림" charset="0"/>
                  <a:cs typeface="굴림" charset="0"/>
                </a:rPr>
                <a:t>Object</a:t>
              </a:r>
              <a:r>
                <a:rPr lang="ko-KR" altLang="en-US" sz="1600" baseline="0">
                  <a:latin typeface="Times New Roman" charset="0"/>
                  <a:ea typeface="굴림" charset="0"/>
                  <a:cs typeface="굴림" charset="0"/>
                </a:rPr>
                <a:t>’</a:t>
              </a:r>
              <a:r>
                <a:rPr lang="en-US" altLang="ko-KR" sz="1600" baseline="0">
                  <a:latin typeface="Times New Roman" charset="0"/>
                  <a:ea typeface="굴림" charset="0"/>
                  <a:cs typeface="굴림" charset="0"/>
                </a:rPr>
                <a:t>s recent movements </a:t>
              </a:r>
              <a:endParaRPr lang="en-US" altLang="ko-KR" sz="1400" i="1" baseline="0">
                <a:latin typeface="Times New Roman" charset="0"/>
                <a:ea typeface="굴림" charset="0"/>
                <a:cs typeface="굴림" charset="0"/>
              </a:endParaRPr>
            </a:p>
          </p:txBody>
        </p:sp>
        <p:sp>
          <p:nvSpPr>
            <p:cNvPr id="22" name="Text Box 26"/>
            <p:cNvSpPr txBox="1">
              <a:spLocks noChangeArrowheads="1"/>
            </p:cNvSpPr>
            <p:nvPr/>
          </p:nvSpPr>
          <p:spPr bwMode="auto">
            <a:xfrm>
              <a:off x="3072" y="2946"/>
              <a:ext cx="942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ko-KR" sz="1600" baseline="0">
                  <a:latin typeface="Times New Roman" charset="0"/>
                  <a:ea typeface="굴림" charset="0"/>
                  <a:cs typeface="굴림" charset="0"/>
                </a:rPr>
                <a:t>Query answer</a:t>
              </a:r>
            </a:p>
          </p:txBody>
        </p:sp>
        <p:sp>
          <p:nvSpPr>
            <p:cNvPr id="23" name="AutoShape 27"/>
            <p:cNvSpPr>
              <a:spLocks noChangeArrowheads="1"/>
            </p:cNvSpPr>
            <p:nvPr/>
          </p:nvSpPr>
          <p:spPr bwMode="auto">
            <a:xfrm rot="5400000">
              <a:off x="2784" y="1530"/>
              <a:ext cx="147" cy="317"/>
            </a:xfrm>
            <a:prstGeom prst="rightArrow">
              <a:avLst>
                <a:gd name="adj1" fmla="val 52685"/>
                <a:gd name="adj2" fmla="val 33481"/>
              </a:avLst>
            </a:prstGeom>
            <a:gradFill rotWithShape="1">
              <a:gsLst>
                <a:gs pos="0">
                  <a:srgbClr val="FFFFFF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4" name="AutoShape 28"/>
            <p:cNvSpPr>
              <a:spLocks noChangeArrowheads="1"/>
            </p:cNvSpPr>
            <p:nvPr/>
          </p:nvSpPr>
          <p:spPr bwMode="auto">
            <a:xfrm rot="5400000">
              <a:off x="3447" y="2682"/>
              <a:ext cx="181" cy="407"/>
            </a:xfrm>
            <a:prstGeom prst="rightArrow">
              <a:avLst>
                <a:gd name="adj1" fmla="val 52833"/>
                <a:gd name="adj2" fmla="val 44755"/>
              </a:avLst>
            </a:prstGeom>
            <a:gradFill rotWithShape="1">
              <a:gsLst>
                <a:gs pos="0">
                  <a:srgbClr val="FFFFFF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5" name="AutoShape 29"/>
            <p:cNvSpPr>
              <a:spLocks noChangeArrowheads="1"/>
            </p:cNvSpPr>
            <p:nvPr/>
          </p:nvSpPr>
          <p:spPr bwMode="auto">
            <a:xfrm rot="5400000">
              <a:off x="4099" y="1530"/>
              <a:ext cx="147" cy="317"/>
            </a:xfrm>
            <a:prstGeom prst="rightArrow">
              <a:avLst>
                <a:gd name="adj1" fmla="val 52685"/>
                <a:gd name="adj2" fmla="val 33481"/>
              </a:avLst>
            </a:prstGeom>
            <a:gradFill rotWithShape="1">
              <a:gsLst>
                <a:gs pos="0">
                  <a:srgbClr val="FFFFFF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3" name="Group 37"/>
          <p:cNvGrpSpPr>
            <a:grpSpLocks/>
          </p:cNvGrpSpPr>
          <p:nvPr/>
        </p:nvGrpSpPr>
        <p:grpSpPr bwMode="auto">
          <a:xfrm>
            <a:off x="4419600" y="4495800"/>
            <a:ext cx="3346450" cy="504825"/>
            <a:chOff x="2813" y="2750"/>
            <a:chExt cx="2108" cy="318"/>
          </a:xfrm>
        </p:grpSpPr>
        <p:sp>
          <p:nvSpPr>
            <p:cNvPr id="34" name="Rectangle 35"/>
            <p:cNvSpPr>
              <a:spLocks noChangeArrowheads="1"/>
            </p:cNvSpPr>
            <p:nvPr/>
          </p:nvSpPr>
          <p:spPr bwMode="auto">
            <a:xfrm>
              <a:off x="3061" y="2750"/>
              <a:ext cx="1860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marL="342900" indent="-342900" algn="l">
                <a:lnSpc>
                  <a:spcPct val="80000"/>
                </a:lnSpc>
                <a:buFont typeface="Wingdings" charset="0"/>
                <a:buNone/>
              </a:pPr>
              <a:r>
                <a:rPr lang="en-AU" sz="2400" b="1" i="1" baseline="0">
                  <a:solidFill>
                    <a:srgbClr val="FF33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a motion function</a:t>
              </a:r>
            </a:p>
          </p:txBody>
        </p:sp>
        <p:sp>
          <p:nvSpPr>
            <p:cNvPr id="35" name="AutoShape 36"/>
            <p:cNvSpPr>
              <a:spLocks noChangeArrowheads="1"/>
            </p:cNvSpPr>
            <p:nvPr/>
          </p:nvSpPr>
          <p:spPr bwMode="auto">
            <a:xfrm>
              <a:off x="2813" y="2848"/>
              <a:ext cx="181" cy="136"/>
            </a:xfrm>
            <a:prstGeom prst="rightArrow">
              <a:avLst>
                <a:gd name="adj1" fmla="val 39704"/>
                <a:gd name="adj2" fmla="val 59557"/>
              </a:avLst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" name="Group 39"/>
          <p:cNvGrpSpPr>
            <a:grpSpLocks/>
          </p:cNvGrpSpPr>
          <p:nvPr/>
        </p:nvGrpSpPr>
        <p:grpSpPr bwMode="auto">
          <a:xfrm>
            <a:off x="4419600" y="5257800"/>
            <a:ext cx="3346450" cy="504825"/>
            <a:chOff x="2813" y="2750"/>
            <a:chExt cx="2108" cy="318"/>
          </a:xfrm>
        </p:grpSpPr>
        <p:sp>
          <p:nvSpPr>
            <p:cNvPr id="37" name="Rectangle 40"/>
            <p:cNvSpPr>
              <a:spLocks noChangeArrowheads="1"/>
            </p:cNvSpPr>
            <p:nvPr/>
          </p:nvSpPr>
          <p:spPr bwMode="auto">
            <a:xfrm>
              <a:off x="3061" y="2750"/>
              <a:ext cx="1860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marL="342900" indent="-342900" algn="l">
                <a:lnSpc>
                  <a:spcPct val="80000"/>
                </a:lnSpc>
                <a:buFont typeface="Wingdings" charset="0"/>
                <a:buNone/>
              </a:pPr>
              <a:r>
                <a:rPr lang="en-AU" sz="2400" b="1" i="1" baseline="0">
                  <a:solidFill>
                    <a:srgbClr val="FF33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computing top-k</a:t>
              </a:r>
            </a:p>
          </p:txBody>
        </p:sp>
        <p:sp>
          <p:nvSpPr>
            <p:cNvPr id="38" name="AutoShape 41"/>
            <p:cNvSpPr>
              <a:spLocks noChangeArrowheads="1"/>
            </p:cNvSpPr>
            <p:nvPr/>
          </p:nvSpPr>
          <p:spPr bwMode="auto">
            <a:xfrm>
              <a:off x="2813" y="2848"/>
              <a:ext cx="181" cy="136"/>
            </a:xfrm>
            <a:prstGeom prst="rightArrow">
              <a:avLst>
                <a:gd name="adj1" fmla="val 39704"/>
                <a:gd name="adj2" fmla="val 59557"/>
              </a:avLst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83161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356100" y="2636838"/>
            <a:ext cx="1584325" cy="360362"/>
          </a:xfrm>
          <a:prstGeom prst="rect">
            <a:avLst/>
          </a:prstGeom>
          <a:solidFill>
            <a:srgbClr val="99CCFF">
              <a:alpha val="39000"/>
            </a:srgbClr>
          </a:solidFill>
          <a:ln w="38100">
            <a:solidFill>
              <a:srgbClr val="00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516688" y="2636838"/>
            <a:ext cx="431800" cy="360362"/>
          </a:xfrm>
          <a:prstGeom prst="rect">
            <a:avLst/>
          </a:prstGeom>
          <a:solidFill>
            <a:srgbClr val="99CCFF">
              <a:alpha val="39000"/>
            </a:srgbClr>
          </a:solidFill>
          <a:ln w="38100">
            <a:solidFill>
              <a:srgbClr val="00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685800" y="1484313"/>
            <a:ext cx="8278813" cy="511333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 smtClean="0"/>
              <a:t>Forward algorithm ( </a:t>
            </a:r>
            <a:r>
              <a:rPr lang="en-AU" sz="2000" dirty="0" smtClean="0"/>
              <a:t>When</a:t>
            </a:r>
            <a:r>
              <a:rPr lang="en-AU" dirty="0" smtClean="0"/>
              <a:t>               )</a:t>
            </a:r>
          </a:p>
          <a:p>
            <a:pPr lvl="1"/>
            <a:r>
              <a:rPr lang="en-AU" dirty="0" smtClean="0">
                <a:solidFill>
                  <a:schemeClr val="accent2"/>
                </a:solidFill>
              </a:rPr>
              <a:t>An object is likely to follow the trend of recent movements</a:t>
            </a:r>
          </a:p>
          <a:p>
            <a:pPr lvl="1"/>
            <a:endParaRPr lang="en-AU" dirty="0" smtClean="0"/>
          </a:p>
          <a:p>
            <a:r>
              <a:rPr lang="en-AU" dirty="0" smtClean="0"/>
              <a:t>Candidate filtering</a:t>
            </a:r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Ranking candidates</a:t>
            </a:r>
          </a:p>
          <a:p>
            <a:pPr lvl="1"/>
            <a:r>
              <a:rPr lang="en-AU" i="1" dirty="0" smtClean="0">
                <a:latin typeface="Times New Roman" charset="0"/>
              </a:rPr>
              <a:t>Sim</a:t>
            </a:r>
            <a:r>
              <a:rPr lang="en-AU" dirty="0" smtClean="0"/>
              <a:t>(the current movements, the premise of each pattern) x </a:t>
            </a:r>
            <a:r>
              <a:rPr lang="en-AU" i="1" dirty="0" smtClean="0"/>
              <a:t>confidence</a:t>
            </a:r>
          </a:p>
          <a:p>
            <a:pPr lvl="1"/>
            <a:r>
              <a:rPr lang="en-AU" dirty="0" smtClean="0">
                <a:solidFill>
                  <a:srgbClr val="FF3300"/>
                </a:solidFill>
              </a:rPr>
              <a:t>Current movements are more important</a:t>
            </a:r>
            <a:endParaRPr lang="en-AU" dirty="0">
              <a:solidFill>
                <a:srgbClr val="FF3300"/>
              </a:solidFill>
            </a:endParaRPr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843401364"/>
              </p:ext>
            </p:extLst>
          </p:nvPr>
        </p:nvGraphicFramePr>
        <p:xfrm>
          <a:off x="4384675" y="2616200"/>
          <a:ext cx="2563813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3" name="Equation" r:id="rId3" imgW="1536480" imgH="253800" progId="Equation.3">
                  <p:embed/>
                </p:oleObj>
              </mc:Choice>
              <mc:Fallback>
                <p:oleObj name="Equation" r:id="rId3" imgW="1536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4675" y="2616200"/>
                        <a:ext cx="2563813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Grp="1" noChangeArrowheads="1"/>
          </p:cNvSpPr>
          <p:nvPr>
            <p:ph type="title"/>
          </p:nvPr>
        </p:nvSpPr>
        <p:spPr>
          <a:xfrm>
            <a:off x="349250" y="233363"/>
            <a:ext cx="8686800" cy="747712"/>
          </a:xfrm>
        </p:spPr>
        <p:txBody>
          <a:bodyPr>
            <a:normAutofit fontScale="90000"/>
          </a:bodyPr>
          <a:lstStyle/>
          <a:p>
            <a:r>
              <a:rPr lang="en-AU"/>
              <a:t>Query Processing : Near Future</a:t>
            </a:r>
          </a:p>
        </p:txBody>
      </p:sp>
      <p:graphicFrame>
        <p:nvGraphicFramePr>
          <p:cNvPr id="9" name="Object 7"/>
          <p:cNvGraphicFramePr>
            <a:graphicFrameLocks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511171200"/>
              </p:ext>
            </p:extLst>
          </p:nvPr>
        </p:nvGraphicFramePr>
        <p:xfrm>
          <a:off x="4643438" y="1557338"/>
          <a:ext cx="100806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4" name="Equation" r:id="rId5" imgW="634680" imgH="241200" progId="Equation.3">
                  <p:embed/>
                </p:oleObj>
              </mc:Choice>
              <mc:Fallback>
                <p:oleObj name="Equation" r:id="rId5" imgW="6346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1557338"/>
                        <a:ext cx="1008062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9517282"/>
              </p:ext>
            </p:extLst>
          </p:nvPr>
        </p:nvGraphicFramePr>
        <p:xfrm>
          <a:off x="1846263" y="3284538"/>
          <a:ext cx="574992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5" name="Visio" r:id="rId7" imgW="5749747" imgH="657758" progId="Visio.Drawing.11">
                  <p:embed/>
                </p:oleObj>
              </mc:Choice>
              <mc:Fallback>
                <p:oleObj name="Visio" r:id="rId7" imgW="5749747" imgH="65775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6263" y="3284538"/>
                        <a:ext cx="5749925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3352800" y="4005263"/>
            <a:ext cx="2520950" cy="0"/>
            <a:chOff x="2018" y="2478"/>
            <a:chExt cx="1588" cy="0"/>
          </a:xfrm>
        </p:grpSpPr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2018" y="2478"/>
              <a:ext cx="22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3379" y="2478"/>
              <a:ext cx="22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2849563" y="4581525"/>
            <a:ext cx="3600450" cy="0"/>
            <a:chOff x="1701" y="2841"/>
            <a:chExt cx="2268" cy="0"/>
          </a:xfrm>
        </p:grpSpPr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1701" y="2841"/>
              <a:ext cx="5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3742" y="2841"/>
              <a:ext cx="22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1912938" y="4868863"/>
            <a:ext cx="4537075" cy="0"/>
            <a:chOff x="1111" y="3022"/>
            <a:chExt cx="2858" cy="0"/>
          </a:xfrm>
        </p:grpSpPr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1111" y="3022"/>
              <a:ext cx="454" cy="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3742" y="3022"/>
              <a:ext cx="227" cy="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2849563" y="3213100"/>
            <a:ext cx="863600" cy="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" name="Group 19"/>
          <p:cNvGrpSpPr>
            <a:grpSpLocks/>
          </p:cNvGrpSpPr>
          <p:nvPr/>
        </p:nvGrpSpPr>
        <p:grpSpPr bwMode="auto">
          <a:xfrm>
            <a:off x="3352800" y="4292600"/>
            <a:ext cx="3097213" cy="0"/>
            <a:chOff x="2018" y="2659"/>
            <a:chExt cx="1951" cy="0"/>
          </a:xfrm>
        </p:grpSpPr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2018" y="2659"/>
              <a:ext cx="227" cy="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3742" y="2659"/>
              <a:ext cx="227" cy="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6089650" y="3213100"/>
            <a:ext cx="358775" cy="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2849563" y="4005263"/>
            <a:ext cx="863600" cy="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2849563" y="4292600"/>
            <a:ext cx="863600" cy="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2849563" y="4581525"/>
            <a:ext cx="863600" cy="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>
            <a:off x="6089650" y="4005263"/>
            <a:ext cx="358775" cy="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>
            <a:off x="6089650" y="4292600"/>
            <a:ext cx="358775" cy="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2843213" y="3213100"/>
            <a:ext cx="863600" cy="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6083300" y="3213100"/>
            <a:ext cx="358775" cy="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814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72222E-6 -0.00023 L -4.72222E-6 0.11541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93154E-6 L -4.72222E-6 0.04209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93154E-6 L -4.72222E-6 0.04209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93154E-6 L -4.72222E-6 0.04209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8.33333E-7 -2.79371E-6 L -8.33333E-7 0.11541 " pathEditMode="relative" rAng="0" ptsTypes="AA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07407E-6 L -8.33333E-7 0.0419 " pathEditMode="relative" rAng="0" ptsTypes="AA">
                                      <p:cBhvr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07407E-6 L -8.33333E-7 0.0419 " pathEditMode="relative" rAng="0" ptsTypes="AA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000"/>
                            </p:stCondLst>
                            <p:childTnLst>
                              <p:par>
                                <p:cTn id="9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00"/>
                            </p:stCondLst>
                            <p:childTnLst>
                              <p:par>
                                <p:cTn id="9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20" grpId="0" animBg="1"/>
      <p:bldP spid="20" grpId="1" animBg="1"/>
      <p:bldP spid="24" grpId="0" animBg="1"/>
      <p:bldP spid="24" grpId="1" animBg="1"/>
      <p:bldP spid="25" grpId="0" animBg="1"/>
      <p:bldP spid="25" grpId="1" animBg="1"/>
      <p:bldP spid="25" grpId="2" animBg="1"/>
      <p:bldP spid="26" grpId="0" animBg="1"/>
      <p:bldP spid="26" grpId="1" animBg="1"/>
      <p:bldP spid="26" grpId="2" animBg="1"/>
      <p:bldP spid="27" grpId="0" animBg="1"/>
      <p:bldP spid="27" grpId="1" animBg="1"/>
      <p:bldP spid="27" grpId="2" animBg="1"/>
      <p:bldP spid="28" grpId="0" animBg="1"/>
      <p:bldP spid="28" grpId="1" animBg="1"/>
      <p:bldP spid="28" grpId="2" animBg="1"/>
      <p:bldP spid="29" grpId="0" animBg="1"/>
      <p:bldP spid="29" grpId="1" animBg="1"/>
      <p:bldP spid="29" grpId="2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</TotalTime>
  <Words>864</Words>
  <Application>Microsoft Macintosh PowerPoint</Application>
  <PresentationFormat>On-screen Show (4:3)</PresentationFormat>
  <Paragraphs>131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Office Theme</vt:lpstr>
      <vt:lpstr>Microsoft Office Visio Drawing</vt:lpstr>
      <vt:lpstr>Microsoft Equation 3.0</vt:lpstr>
      <vt:lpstr>Microsoft Visio Drawing</vt:lpstr>
      <vt:lpstr>Spatial-Temporal Models in Location Prediction</vt:lpstr>
      <vt:lpstr>Problem Definition</vt:lpstr>
      <vt:lpstr>Traditional Methods</vt:lpstr>
      <vt:lpstr>Combining Spatial and Temporal Information</vt:lpstr>
      <vt:lpstr>A Hybrid Prediction Model for Moving Objects </vt:lpstr>
      <vt:lpstr>Detection of Frequent Regions</vt:lpstr>
      <vt:lpstr>Discovery of Trajectory Patterns</vt:lpstr>
      <vt:lpstr>The Hybrid Prediction Algorithm</vt:lpstr>
      <vt:lpstr>Query Processing : Near Future</vt:lpstr>
      <vt:lpstr>Query Processing : Distant Future</vt:lpstr>
      <vt:lpstr>NextPlace: A Spatio-temporal Prediction Framework for Pervasive Systems </vt:lpstr>
      <vt:lpstr>Signiﬁcant Places Extraction </vt:lpstr>
      <vt:lpstr>Predicting User Behavior</vt:lpstr>
      <vt:lpstr>Predict next timestamp and residence time</vt:lpstr>
      <vt:lpstr>Predict next location</vt:lpstr>
      <vt:lpstr>Exploring Spatial-Temporal Trajectory Model for Location Prediction </vt:lpstr>
      <vt:lpstr>Solution</vt:lpstr>
      <vt:lpstr>Framework</vt:lpstr>
      <vt:lpstr>trajectories</vt:lpstr>
      <vt:lpstr>STT model</vt:lpstr>
      <vt:lpstr>Prediction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Nokia MDC</dc:title>
  <dc:creator>Wang, Jingjing</dc:creator>
  <cp:lastModifiedBy>Jingjing Wang</cp:lastModifiedBy>
  <cp:revision>77</cp:revision>
  <dcterms:created xsi:type="dcterms:W3CDTF">2006-08-16T00:00:00Z</dcterms:created>
  <dcterms:modified xsi:type="dcterms:W3CDTF">2012-03-29T20:52:57Z</dcterms:modified>
</cp:coreProperties>
</file>